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74" r:id="rId11"/>
    <p:sldId id="266" r:id="rId12"/>
    <p:sldId id="267" r:id="rId13"/>
    <p:sldId id="268" r:id="rId14"/>
    <p:sldId id="264"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1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72" d="100"/>
          <a:sy n="72" d="100"/>
        </p:scale>
        <p:origin x="6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8ACDC56-903B-455C-9E78-905A66676FF3}" type="datetimeFigureOut">
              <a:rPr lang="en-US" smtClean="0"/>
              <a:pPr/>
              <a:t>12/2/2015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1764446-843F-44FF-8B99-E17ED24F3967}"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4295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ACDC56-903B-455C-9E78-905A66676FF3}"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120729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ACDC56-903B-455C-9E78-905A66676FF3}"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977859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B61A2B-82C3-4974-A39E-FA6B4294B3C2}" type="slidenum">
              <a:rPr lang="en-US"/>
              <a:pPr>
                <a:defRPr/>
              </a:pPr>
              <a:t>‹#›</a:t>
            </a:fld>
            <a:endParaRPr lang="en-US"/>
          </a:p>
        </p:txBody>
      </p:sp>
    </p:spTree>
    <p:extLst>
      <p:ext uri="{BB962C8B-B14F-4D97-AF65-F5344CB8AC3E}">
        <p14:creationId xmlns:p14="http://schemas.microsoft.com/office/powerpoint/2010/main" val="133364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ACDC56-903B-455C-9E78-905A66676FF3}"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243932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CDC56-903B-455C-9E78-905A66676FF3}"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64446-843F-44FF-8B99-E17ED24F3967}"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848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ACDC56-903B-455C-9E78-905A66676FF3}"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197625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ACDC56-903B-455C-9E78-905A66676FF3}" type="datetimeFigureOut">
              <a:rPr lang="en-US" smtClean="0"/>
              <a:pPr/>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349444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ACDC56-903B-455C-9E78-905A66676FF3}" type="datetimeFigureOut">
              <a:rPr lang="en-US" smtClean="0"/>
              <a:pPr/>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332969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CDC56-903B-455C-9E78-905A66676FF3}" type="datetimeFigureOut">
              <a:rPr lang="en-US" smtClean="0"/>
              <a:pPr/>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427546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CDC56-903B-455C-9E78-905A66676FF3}"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406712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CDC56-903B-455C-9E78-905A66676FF3}"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64446-843F-44FF-8B99-E17ED24F3967}" type="slidenum">
              <a:rPr lang="en-US" smtClean="0"/>
              <a:pPr/>
              <a:t>‹#›</a:t>
            </a:fld>
            <a:endParaRPr lang="en-US"/>
          </a:p>
        </p:txBody>
      </p:sp>
    </p:spTree>
    <p:extLst>
      <p:ext uri="{BB962C8B-B14F-4D97-AF65-F5344CB8AC3E}">
        <p14:creationId xmlns:p14="http://schemas.microsoft.com/office/powerpoint/2010/main" val="239452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8ACDC56-903B-455C-9E78-905A66676FF3}" type="datetimeFigureOut">
              <a:rPr lang="en-US" smtClean="0"/>
              <a:pPr/>
              <a:t>12/2/2015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1764446-843F-44FF-8B99-E17ED24F3967}" type="slidenum">
              <a:rPr lang="en-US" smtClean="0"/>
              <a:pPr/>
              <a:t>‹#›</a:t>
            </a:fld>
            <a:endParaRPr lang="en-US"/>
          </a:p>
        </p:txBody>
      </p:sp>
    </p:spTree>
    <p:extLst>
      <p:ext uri="{BB962C8B-B14F-4D97-AF65-F5344CB8AC3E}">
        <p14:creationId xmlns:p14="http://schemas.microsoft.com/office/powerpoint/2010/main" val="218999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goodreads.com/author/show/800128.Otto_von_Bismarc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images.google.com/imgres?imgurl=http://www.af.mil/shared/media/photodb/photos/040131-F-0000G-015.jpg&amp;imgrefurl=http://www.af.mil/photos/index.asp?galleryID%3D160%26page%3D5&amp;h=447&amp;w=400&amp;sz=120&amp;hl=en&amp;start=19&amp;um=1&amp;tbnid=3nOiytlK5rtASM:&amp;tbnh=127&amp;tbnw=114&amp;prev=/images?q%3DWWI%2Bmachine%2Bguns%26svnum%3D10%26um%3D1%26hl%3Den%26rlz%3D1T4GFRC_enUS209US210" TargetMode="Externa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42.jpeg"/><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history.com/topics/world-war-i/battle-of-the-somme" TargetMode="External"/><Relationship Id="rId2" Type="http://schemas.openxmlformats.org/officeDocument/2006/relationships/hyperlink" Target="https://www.youtube.com/watch?v=yWJB6Y-3N5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images.google.com/imgres?imgurl=http://www.print.duncans.tv/images/surf-trenches-poster.jpg&amp;imgrefurl=http://warmbier.wetpaint.com/page/10%2BAlli&amp;h=468&amp;w=300&amp;sz=39&amp;hl=en&amp;start=231&amp;um=1&amp;tbnid=6UPIlwdWIzUGtM:&amp;tbnh=128&amp;tbnw=82&amp;prev=/images?q%3Dmap%2Bof%2BWWI%2Btrench%26start%3D220%26ndsp%3D20%26svnum%3D10%26um%3D1%26hl%3Den%26rlz%3D1T4GFRC_enUS209US210%26sa%3DN" TargetMode="Externa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images.google.com/imgres?imgurl=http://www.firstworldwar.com/posters/images/pp_uk_24.jpg&amp;imgrefurl=http://firstworldwarlit.blogspot.com/&amp;h=616&amp;w=400&amp;sz=28&amp;hl=en&amp;start=56&amp;um=1&amp;tbnid=C-pGK9LYJ4G7mM:&amp;tbnh=136&amp;tbnw=88&amp;prev=/images?q%3Dsketch%2Bof%2BWWI%2Btrench%26start%3D40%26ndsp%3D20%26svnum%3D10%26um%3D1%26hl%3Den%26rlz%3D1T4GFRC_enUS209US210%26sa%3D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irstworldwar.com/posters/uk.htm"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youtube.com/watch?v=ShRA8HRMR4Q"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61.jpg"/><Relationship Id="rId3" Type="http://schemas.openxmlformats.org/officeDocument/2006/relationships/image" Target="../media/image51.png"/><Relationship Id="rId7" Type="http://schemas.openxmlformats.org/officeDocument/2006/relationships/image" Target="../media/image55.jpg"/><Relationship Id="rId12" Type="http://schemas.openxmlformats.org/officeDocument/2006/relationships/image" Target="../media/image60.jpg"/><Relationship Id="rId2" Type="http://schemas.openxmlformats.org/officeDocument/2006/relationships/hyperlink" Target="http://www.history.com/topics/world-war-i/battle-of-verdun/videos" TargetMode="External"/><Relationship Id="rId1" Type="http://schemas.openxmlformats.org/officeDocument/2006/relationships/slideLayout" Target="../slideLayouts/slideLayout2.xml"/><Relationship Id="rId6" Type="http://schemas.openxmlformats.org/officeDocument/2006/relationships/image" Target="../media/image54.jpg"/><Relationship Id="rId11" Type="http://schemas.openxmlformats.org/officeDocument/2006/relationships/image" Target="../media/image59.jpg"/><Relationship Id="rId5" Type="http://schemas.openxmlformats.org/officeDocument/2006/relationships/image" Target="../media/image53.jpg"/><Relationship Id="rId10" Type="http://schemas.openxmlformats.org/officeDocument/2006/relationships/image" Target="../media/image58.jpg"/><Relationship Id="rId4" Type="http://schemas.openxmlformats.org/officeDocument/2006/relationships/image" Target="../media/image52.jpeg"/><Relationship Id="rId9" Type="http://schemas.openxmlformats.org/officeDocument/2006/relationships/image" Target="../media/image5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852928"/>
          </a:xfrm>
        </p:spPr>
        <p:txBody>
          <a:bodyPr/>
          <a:lstStyle/>
          <a:p>
            <a:r>
              <a:rPr lang="en-US" u="sng" dirty="0" smtClean="0"/>
              <a:t>World War I</a:t>
            </a:r>
            <a:endParaRPr lang="en-US" u="sng" dirty="0"/>
          </a:p>
        </p:txBody>
      </p:sp>
      <p:sp>
        <p:nvSpPr>
          <p:cNvPr id="3" name="Subtitle 2"/>
          <p:cNvSpPr>
            <a:spLocks noGrp="1"/>
          </p:cNvSpPr>
          <p:nvPr>
            <p:ph type="subTitle" idx="1"/>
          </p:nvPr>
        </p:nvSpPr>
        <p:spPr>
          <a:xfrm>
            <a:off x="1261872" y="3611880"/>
            <a:ext cx="9418320" cy="1691640"/>
          </a:xfrm>
        </p:spPr>
        <p:txBody>
          <a:bodyPr/>
          <a:lstStyle/>
          <a:p>
            <a:r>
              <a:rPr lang="en-US" dirty="0" smtClean="0"/>
              <a:t>1914-1918</a:t>
            </a:r>
          </a:p>
          <a:p>
            <a:r>
              <a:rPr lang="en-US" dirty="0" smtClean="0"/>
              <a:t>THE GREAT WAR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983481"/>
            <a:ext cx="8305800" cy="1874520"/>
          </a:xfrm>
          <a:prstGeom prst="rect">
            <a:avLst/>
          </a:prstGeom>
        </p:spPr>
      </p:pic>
    </p:spTree>
    <p:extLst>
      <p:ext uri="{BB962C8B-B14F-4D97-AF65-F5344CB8AC3E}">
        <p14:creationId xmlns:p14="http://schemas.microsoft.com/office/powerpoint/2010/main" val="422998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103030"/>
            <a:ext cx="9692640" cy="669701"/>
          </a:xfrm>
        </p:spPr>
        <p:txBody>
          <a:bodyPr>
            <a:normAutofit fontScale="90000"/>
          </a:bodyPr>
          <a:lstStyle/>
          <a:p>
            <a:r>
              <a:rPr lang="en-US" dirty="0" smtClean="0"/>
              <a:t>Queen Victoria’s Family Tree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093" y="772732"/>
            <a:ext cx="10645419" cy="6027558"/>
          </a:xfrm>
        </p:spPr>
      </p:pic>
      <p:pic>
        <p:nvPicPr>
          <p:cNvPr id="5" name="Picture 4"/>
          <p:cNvPicPr>
            <a:picLocks noChangeAspect="1"/>
          </p:cNvPicPr>
          <p:nvPr/>
        </p:nvPicPr>
        <p:blipFill>
          <a:blip r:embed="rId3"/>
          <a:stretch>
            <a:fillRect/>
          </a:stretch>
        </p:blipFill>
        <p:spPr>
          <a:xfrm>
            <a:off x="5403887" y="3130892"/>
            <a:ext cx="855245" cy="812353"/>
          </a:xfrm>
          <a:prstGeom prst="rect">
            <a:avLst/>
          </a:prstGeom>
        </p:spPr>
      </p:pic>
      <p:pic>
        <p:nvPicPr>
          <p:cNvPr id="6" name="Picture 5"/>
          <p:cNvPicPr>
            <a:picLocks noChangeAspect="1"/>
          </p:cNvPicPr>
          <p:nvPr/>
        </p:nvPicPr>
        <p:blipFill>
          <a:blip r:embed="rId4"/>
          <a:stretch>
            <a:fillRect/>
          </a:stretch>
        </p:blipFill>
        <p:spPr>
          <a:xfrm>
            <a:off x="8780514" y="2709675"/>
            <a:ext cx="852883" cy="842434"/>
          </a:xfrm>
          <a:prstGeom prst="rect">
            <a:avLst/>
          </a:prstGeom>
        </p:spPr>
      </p:pic>
      <p:pic>
        <p:nvPicPr>
          <p:cNvPr id="7" name="Picture 6"/>
          <p:cNvPicPr>
            <a:picLocks noChangeAspect="1"/>
          </p:cNvPicPr>
          <p:nvPr/>
        </p:nvPicPr>
        <p:blipFill>
          <a:blip r:embed="rId5"/>
          <a:stretch>
            <a:fillRect/>
          </a:stretch>
        </p:blipFill>
        <p:spPr>
          <a:xfrm>
            <a:off x="1694771" y="2061945"/>
            <a:ext cx="855245" cy="8998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6269" y="772731"/>
            <a:ext cx="675270" cy="951085"/>
          </a:xfrm>
          <a:prstGeom prst="rect">
            <a:avLst/>
          </a:prstGeom>
        </p:spPr>
      </p:pic>
    </p:spTree>
    <p:extLst>
      <p:ext uri="{BB962C8B-B14F-4D97-AF65-F5344CB8AC3E}">
        <p14:creationId xmlns:p14="http://schemas.microsoft.com/office/powerpoint/2010/main" val="2010967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Background ~ Russia</a:t>
            </a:r>
            <a:endParaRPr lang="en-US" u="sng" dirty="0"/>
          </a:p>
        </p:txBody>
      </p:sp>
      <p:sp>
        <p:nvSpPr>
          <p:cNvPr id="3" name="Content Placeholder 2"/>
          <p:cNvSpPr>
            <a:spLocks noGrp="1"/>
          </p:cNvSpPr>
          <p:nvPr>
            <p:ph idx="1"/>
          </p:nvPr>
        </p:nvSpPr>
        <p:spPr/>
        <p:txBody>
          <a:bodyPr>
            <a:normAutofit/>
          </a:bodyPr>
          <a:lstStyle/>
          <a:p>
            <a:pPr>
              <a:buFont typeface="Arial" charset="0"/>
              <a:buChar char="•"/>
            </a:pPr>
            <a:r>
              <a:rPr lang="en-US" sz="2000" dirty="0" smtClean="0">
                <a:latin typeface="Times New Roman" pitchFamily="18" charset="0"/>
                <a:cs typeface="Times New Roman" pitchFamily="18" charset="0"/>
              </a:rPr>
              <a:t>Was not a modernized nation like those of Western Europe</a:t>
            </a:r>
          </a:p>
          <a:p>
            <a:pPr>
              <a:buFont typeface="Arial" charset="0"/>
              <a:buChar char="•"/>
            </a:pPr>
            <a:r>
              <a:rPr lang="en-US" sz="2000" dirty="0" smtClean="0">
                <a:latin typeface="Times New Roman" pitchFamily="18" charset="0"/>
                <a:cs typeface="Times New Roman" pitchFamily="18" charset="0"/>
              </a:rPr>
              <a:t>They had not experience the Industrial Revolution, nor had they participated in aggressively expanding their territory for purposes of Imperialism.</a:t>
            </a:r>
          </a:p>
          <a:p>
            <a:pPr>
              <a:buFont typeface="Arial" charset="0"/>
              <a:buChar char="•"/>
            </a:pPr>
            <a:r>
              <a:rPr lang="en-US" sz="2000" dirty="0" smtClean="0">
                <a:latin typeface="Times New Roman" pitchFamily="18" charset="0"/>
                <a:cs typeface="Times New Roman" pitchFamily="18" charset="0"/>
              </a:rPr>
              <a:t>Russia had a huge population but was still existing in an archaic feudal system, with serfs and peasants existing at or near poverty and accounting for the majority of the people.</a:t>
            </a:r>
          </a:p>
          <a:p>
            <a:pPr>
              <a:buFont typeface="Arial" charset="0"/>
              <a:buChar char="•"/>
            </a:pPr>
            <a:r>
              <a:rPr lang="en-US" sz="2000" dirty="0" smtClean="0">
                <a:latin typeface="Times New Roman" pitchFamily="18" charset="0"/>
                <a:cs typeface="Times New Roman" pitchFamily="18" charset="0"/>
              </a:rPr>
              <a:t>At the start of WWI, Russia was ruled by Czar Nicholas II</a:t>
            </a:r>
          </a:p>
          <a:p>
            <a:pPr>
              <a:buFont typeface="Arial" charset="0"/>
              <a:buChar char="•"/>
            </a:pPr>
            <a:r>
              <a:rPr lang="en-US" sz="2000" dirty="0" smtClean="0">
                <a:latin typeface="Times New Roman" pitchFamily="18" charset="0"/>
                <a:cs typeface="Times New Roman" pitchFamily="18" charset="0"/>
              </a:rPr>
              <a:t>Russia saw itself as the protectorate of the Slavic People (including tiny little Serbia, which was part of the Balkans)</a:t>
            </a:r>
          </a:p>
          <a:p>
            <a:pPr>
              <a:buFont typeface="Arial" charset="0"/>
              <a:buChar char="•"/>
            </a:pPr>
            <a:r>
              <a:rPr lang="en-US" sz="2000" dirty="0" smtClean="0">
                <a:latin typeface="Times New Roman" pitchFamily="18" charset="0"/>
                <a:cs typeface="Times New Roman" pitchFamily="18" charset="0"/>
              </a:rPr>
              <a:t>Russia also had a secret treaty with Serbia</a:t>
            </a:r>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Background ~ The Balkans</a:t>
            </a:r>
            <a:endParaRPr lang="en-US" u="sng" dirty="0"/>
          </a:p>
        </p:txBody>
      </p:sp>
      <p:sp>
        <p:nvSpPr>
          <p:cNvPr id="3" name="Content Placeholder 2"/>
          <p:cNvSpPr>
            <a:spLocks noGrp="1"/>
          </p:cNvSpPr>
          <p:nvPr>
            <p:ph idx="1"/>
          </p:nvPr>
        </p:nvSpPr>
        <p:spPr/>
        <p:txBody>
          <a:bodyPr>
            <a:noAutofit/>
          </a:bodyPr>
          <a:lstStyle/>
          <a:p>
            <a:pPr>
              <a:buFont typeface="Arial" charset="0"/>
              <a:buChar char="•"/>
            </a:pPr>
            <a:r>
              <a:rPr lang="en-US" sz="2000" dirty="0" smtClean="0">
                <a:latin typeface="Times New Roman" pitchFamily="18" charset="0"/>
                <a:cs typeface="Times New Roman" pitchFamily="18" charset="0"/>
              </a:rPr>
              <a:t>The Balkans were an area of great interest for both Russia, Austria Hungary and the Ottomans.  The Balkans had been controlled by the Ottomans, but were now in part under Austrian Control- specifically Bosnia.</a:t>
            </a:r>
          </a:p>
          <a:p>
            <a:pPr>
              <a:buFont typeface="Arial" charset="0"/>
              <a:buChar char="•"/>
            </a:pPr>
            <a:r>
              <a:rPr lang="en-US" sz="2000" dirty="0" smtClean="0">
                <a:latin typeface="Times New Roman" pitchFamily="18" charset="0"/>
                <a:cs typeface="Times New Roman" pitchFamily="18" charset="0"/>
              </a:rPr>
              <a:t>So much turmoil earned the Balkans the nickname, the “Powder Keg of Europe”.</a:t>
            </a:r>
          </a:p>
          <a:p>
            <a:pPr>
              <a:buFont typeface="Arial" charset="0"/>
              <a:buChar char="•"/>
            </a:pPr>
            <a:r>
              <a:rPr lang="en-US" sz="2000" dirty="0" smtClean="0">
                <a:latin typeface="Times New Roman" pitchFamily="18" charset="0"/>
                <a:cs typeface="Times New Roman" pitchFamily="18" charset="0"/>
              </a:rPr>
              <a:t>A movement to free Bosnia from Austrian control had been centered in Serbia with an organization known as “The Black Hand”</a:t>
            </a:r>
          </a:p>
          <a:p>
            <a:pPr>
              <a:buFont typeface="Arial" charset="0"/>
              <a:buChar char="•"/>
            </a:pPr>
            <a:r>
              <a:rPr lang="en-US" sz="2000" dirty="0" smtClean="0">
                <a:latin typeface="Times New Roman" pitchFamily="18" charset="0"/>
                <a:cs typeface="Times New Roman" pitchFamily="18" charset="0"/>
              </a:rPr>
              <a:t>June 28</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1914- An assassin of the Black Hand, </a:t>
            </a:r>
            <a:r>
              <a:rPr lang="en-US" sz="2000" dirty="0" err="1" smtClean="0">
                <a:latin typeface="Times New Roman" pitchFamily="18" charset="0"/>
                <a:cs typeface="Times New Roman" pitchFamily="18" charset="0"/>
              </a:rPr>
              <a:t>Gavrillo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Princip</a:t>
            </a:r>
            <a:r>
              <a:rPr lang="en-US" sz="2000" dirty="0" smtClean="0">
                <a:latin typeface="Times New Roman" pitchFamily="18" charset="0"/>
                <a:cs typeface="Times New Roman" pitchFamily="18" charset="0"/>
              </a:rPr>
              <a:t>, changed world History when he killed Archduke Franz Ferdinand and his wife on their royal visit to Sarajevo, the capital of Bosnia. </a:t>
            </a:r>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p:spPr>
        <p:txBody>
          <a:bodyPr/>
          <a:lstStyle/>
          <a:p>
            <a:r>
              <a:rPr lang="en-US" dirty="0" smtClean="0">
                <a:latin typeface="Times New Roman" pitchFamily="18" charset="0"/>
                <a:cs typeface="Times New Roman" pitchFamily="18" charset="0"/>
              </a:rPr>
              <a:t>Bosnia and the Balkans</a:t>
            </a:r>
            <a:endParaRPr lang="en-US" dirty="0">
              <a:latin typeface="Times New Roman" pitchFamily="18" charset="0"/>
              <a:cs typeface="Times New Roman" pitchFamily="18" charset="0"/>
            </a:endParaRPr>
          </a:p>
        </p:txBody>
      </p:sp>
      <p:pic>
        <p:nvPicPr>
          <p:cNvPr id="4" name="Content Placeholder 3" descr="balkans detail map 1914.gif"/>
          <p:cNvPicPr>
            <a:picLocks noGrp="1" noChangeAspect="1"/>
          </p:cNvPicPr>
          <p:nvPr>
            <p:ph idx="1"/>
          </p:nvPr>
        </p:nvPicPr>
        <p:blipFill>
          <a:blip r:embed="rId2" cstate="print"/>
          <a:stretch>
            <a:fillRect/>
          </a:stretch>
        </p:blipFill>
        <p:spPr>
          <a:xfrm>
            <a:off x="2235200" y="1524000"/>
            <a:ext cx="7721600" cy="43434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 to War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romanUcPeriod"/>
            </a:pPr>
            <a:r>
              <a:rPr lang="en-US" sz="2353" b="1" u="sng" dirty="0" smtClean="0">
                <a:latin typeface="Times New Roman" pitchFamily="18" charset="0"/>
                <a:cs typeface="Times New Roman" pitchFamily="18" charset="0"/>
              </a:rPr>
              <a:t>Pressure for Peace</a:t>
            </a:r>
          </a:p>
          <a:p>
            <a:pPr marL="914400" lvl="1" indent="-514350">
              <a:buAutoNum type="alphaLcPeriod"/>
            </a:pPr>
            <a:r>
              <a:rPr lang="en-US" sz="2400" dirty="0" smtClean="0">
                <a:latin typeface="Times New Roman" pitchFamily="18" charset="0"/>
                <a:cs typeface="Times New Roman" pitchFamily="18" charset="0"/>
              </a:rPr>
              <a:t>During the Late 1800’s and early 1900’s  there were several attempts made to end war as an “instrument of foreign policy”.</a:t>
            </a:r>
          </a:p>
          <a:p>
            <a:pPr marL="1314450" lvl="2" indent="-514350">
              <a:buAutoNum type="arabicPeriod"/>
            </a:pPr>
            <a:r>
              <a:rPr lang="en-US" sz="1730" dirty="0" smtClean="0">
                <a:latin typeface="Times New Roman" pitchFamily="18" charset="0"/>
                <a:cs typeface="Times New Roman" pitchFamily="18" charset="0"/>
              </a:rPr>
              <a:t>Alfred Nobel- Made yearly prize for peace</a:t>
            </a:r>
          </a:p>
          <a:p>
            <a:pPr marL="1314450" lvl="2" indent="-514350">
              <a:buAutoNum type="arabicPeriod"/>
            </a:pPr>
            <a:r>
              <a:rPr lang="en-US" sz="1730" dirty="0" smtClean="0">
                <a:latin typeface="Times New Roman" pitchFamily="18" charset="0"/>
                <a:cs typeface="Times New Roman" pitchFamily="18" charset="0"/>
              </a:rPr>
              <a:t>Women’s Suffrage-  </a:t>
            </a:r>
            <a:r>
              <a:rPr lang="en-US" sz="1730" dirty="0" err="1" smtClean="0">
                <a:latin typeface="Times New Roman" pitchFamily="18" charset="0"/>
                <a:cs typeface="Times New Roman" pitchFamily="18" charset="0"/>
              </a:rPr>
              <a:t>Aletta</a:t>
            </a:r>
            <a:r>
              <a:rPr lang="en-US" sz="1730" dirty="0" smtClean="0">
                <a:latin typeface="Times New Roman" pitchFamily="18" charset="0"/>
                <a:cs typeface="Times New Roman" pitchFamily="18" charset="0"/>
              </a:rPr>
              <a:t> Jacobs- Argued that if women could vote, there would be no war</a:t>
            </a:r>
          </a:p>
          <a:p>
            <a:pPr marL="1314450" lvl="2" indent="-514350">
              <a:buAutoNum type="arabicPeriod"/>
            </a:pPr>
            <a:r>
              <a:rPr lang="en-US" sz="1730" dirty="0" smtClean="0">
                <a:latin typeface="Times New Roman" pitchFamily="18" charset="0"/>
                <a:cs typeface="Times New Roman" pitchFamily="18" charset="0"/>
              </a:rPr>
              <a:t>Women’s international League for Peace</a:t>
            </a:r>
          </a:p>
          <a:p>
            <a:pPr marL="1314450" lvl="2" indent="-514350">
              <a:buAutoNum type="arabicPeriod"/>
            </a:pPr>
            <a:r>
              <a:rPr lang="en-US" sz="1730" dirty="0" smtClean="0">
                <a:latin typeface="Times New Roman" pitchFamily="18" charset="0"/>
                <a:cs typeface="Times New Roman" pitchFamily="18" charset="0"/>
              </a:rPr>
              <a:t>First Universal Peace Conference (1899)</a:t>
            </a:r>
          </a:p>
          <a:p>
            <a:pPr marL="1314450" lvl="2" indent="-514350">
              <a:buNone/>
            </a:pPr>
            <a:r>
              <a:rPr lang="en-US" sz="1730" dirty="0" smtClean="0">
                <a:latin typeface="Times New Roman" pitchFamily="18" charset="0"/>
                <a:cs typeface="Times New Roman" pitchFamily="18" charset="0"/>
              </a:rPr>
              <a:t>	~ Established the </a:t>
            </a:r>
            <a:r>
              <a:rPr lang="en-US" sz="1730" b="1" dirty="0" smtClean="0">
                <a:latin typeface="Times New Roman" pitchFamily="18" charset="0"/>
                <a:cs typeface="Times New Roman" pitchFamily="18" charset="0"/>
              </a:rPr>
              <a:t>World Court at The Hague </a:t>
            </a:r>
            <a:r>
              <a:rPr lang="en-US" sz="1730" dirty="0" smtClean="0">
                <a:latin typeface="Times New Roman" pitchFamily="18" charset="0"/>
                <a:cs typeface="Times New Roman" pitchFamily="18" charset="0"/>
              </a:rPr>
              <a:t>in the Netherlands- Countries would have to settle disputes in Court</a:t>
            </a:r>
          </a:p>
          <a:p>
            <a:pPr marL="1314450" lvl="2" indent="-514350">
              <a:buNone/>
            </a:pPr>
            <a:r>
              <a:rPr lang="en-US" sz="1730" dirty="0" smtClean="0">
                <a:latin typeface="Times New Roman" pitchFamily="18" charset="0"/>
                <a:cs typeface="Times New Roman" pitchFamily="18" charset="0"/>
              </a:rPr>
              <a:t>	~Problem- Not enforceable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marL="1280160" lvl="3" indent="-457200">
              <a:buNone/>
            </a:pPr>
            <a:r>
              <a:rPr lang="en-US" dirty="0" smtClean="0">
                <a:latin typeface="Times New Roman" pitchFamily="18" charset="0"/>
                <a:cs typeface="Times New Roman" pitchFamily="18" charset="0"/>
              </a:rPr>
              <a:t>5. </a:t>
            </a:r>
            <a:r>
              <a:rPr lang="en-US" sz="2000" dirty="0" smtClean="0">
                <a:latin typeface="Times New Roman" pitchFamily="18" charset="0"/>
                <a:cs typeface="Times New Roman" pitchFamily="18" charset="0"/>
              </a:rPr>
              <a:t>Powerful Forces push Europe Towards War:</a:t>
            </a:r>
          </a:p>
          <a:p>
            <a:pPr marL="1405890" lvl="3" indent="-457200">
              <a:buFont typeface="Arial" charset="0"/>
              <a:buChar char="•"/>
            </a:pPr>
            <a:r>
              <a:rPr lang="en-US" sz="2200" dirty="0" smtClean="0">
                <a:latin typeface="Times New Roman" pitchFamily="18" charset="0"/>
                <a:cs typeface="Times New Roman" pitchFamily="18" charset="0"/>
              </a:rPr>
              <a:t>Nationalism</a:t>
            </a:r>
          </a:p>
          <a:p>
            <a:pPr marL="1405890" lvl="3" indent="-457200">
              <a:buFont typeface="Arial" charset="0"/>
              <a:buChar char="•"/>
            </a:pPr>
            <a:r>
              <a:rPr lang="en-US" sz="2200" dirty="0" smtClean="0">
                <a:latin typeface="Times New Roman" pitchFamily="18" charset="0"/>
                <a:cs typeface="Times New Roman" pitchFamily="18" charset="0"/>
              </a:rPr>
              <a:t>Economic Competition (Industrial Rev. &amp; Imperialism)</a:t>
            </a:r>
          </a:p>
          <a:p>
            <a:pPr marL="1405890" lvl="3" indent="-457200">
              <a:buFont typeface="Arial" charset="0"/>
              <a:buChar char="•"/>
            </a:pPr>
            <a:r>
              <a:rPr lang="en-US" sz="2200" dirty="0" smtClean="0">
                <a:latin typeface="Times New Roman" pitchFamily="18" charset="0"/>
                <a:cs typeface="Times New Roman" pitchFamily="18" charset="0"/>
              </a:rPr>
              <a:t>Arms Race (Militarism)</a:t>
            </a:r>
          </a:p>
          <a:p>
            <a:pPr marL="1405890" lvl="3" indent="-457200">
              <a:buFont typeface="Arial" charset="0"/>
              <a:buChar char="•"/>
            </a:pPr>
            <a:r>
              <a:rPr lang="en-US" sz="2200" dirty="0" smtClean="0">
                <a:latin typeface="Times New Roman" pitchFamily="18" charset="0"/>
                <a:cs typeface="Times New Roman" pitchFamily="18" charset="0"/>
              </a:rPr>
              <a:t>Alliances</a:t>
            </a:r>
          </a:p>
          <a:p>
            <a:pPr marL="1314450" lvl="2" indent="-514350">
              <a:buNone/>
            </a:pP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828579"/>
          </a:xfrm>
        </p:spPr>
        <p:txBody>
          <a:bodyPr/>
          <a:lstStyle/>
          <a:p>
            <a:r>
              <a:rPr lang="en-US" dirty="0" smtClean="0"/>
              <a:t>Setting the Stage, continued…</a:t>
            </a:r>
            <a:endParaRPr lang="en-US" dirty="0"/>
          </a:p>
        </p:txBody>
      </p:sp>
      <p:sp>
        <p:nvSpPr>
          <p:cNvPr id="3" name="Content Placeholder 2"/>
          <p:cNvSpPr>
            <a:spLocks noGrp="1"/>
          </p:cNvSpPr>
          <p:nvPr>
            <p:ph idx="1"/>
          </p:nvPr>
        </p:nvSpPr>
        <p:spPr>
          <a:xfrm>
            <a:off x="1261871" y="1300166"/>
            <a:ext cx="9593941" cy="5557834"/>
          </a:xfrm>
        </p:spPr>
        <p:txBody>
          <a:bodyPr>
            <a:normAutofit fontScale="77500" lnSpcReduction="20000"/>
          </a:bodyPr>
          <a:lstStyle/>
          <a:p>
            <a:pPr marL="457200" indent="-457200">
              <a:buNone/>
            </a:pPr>
            <a:r>
              <a:rPr lang="en-US" sz="2857" b="1" u="sng" dirty="0" smtClean="0">
                <a:latin typeface="Times New Roman" pitchFamily="18" charset="0"/>
                <a:cs typeface="Times New Roman" pitchFamily="18" charset="0"/>
              </a:rPr>
              <a:t>II. Aggressive Nationalism</a:t>
            </a:r>
          </a:p>
          <a:p>
            <a:pPr marL="914400" lvl="1" indent="-514350">
              <a:buNone/>
            </a:pPr>
            <a:r>
              <a:rPr lang="en-US" sz="2400" i="1" dirty="0" smtClean="0">
                <a:latin typeface="Times New Roman" pitchFamily="18" charset="0"/>
                <a:cs typeface="Times New Roman" pitchFamily="18" charset="0"/>
              </a:rPr>
              <a:t>~ Europe battles over disputed lands</a:t>
            </a:r>
          </a:p>
          <a:p>
            <a:pPr marL="914400" lvl="1" indent="-514350">
              <a:buFont typeface="+mj-lt"/>
              <a:buAutoNum type="alphaUcPeriod"/>
            </a:pPr>
            <a:r>
              <a:rPr lang="en-US" sz="2560" dirty="0" smtClean="0">
                <a:latin typeface="Times New Roman" pitchFamily="18" charset="0"/>
                <a:cs typeface="Times New Roman" pitchFamily="18" charset="0"/>
              </a:rPr>
              <a:t>Alsace and Lorraine-  Germany occupied these areas along the French-German border after gaining them from France in the Franco-Prussian War.  France still claims the areas as there own.</a:t>
            </a:r>
          </a:p>
          <a:p>
            <a:pPr marL="914400" lvl="1" indent="-514350">
              <a:buFont typeface="+mj-lt"/>
              <a:buAutoNum type="alphaUcPeriod"/>
            </a:pPr>
            <a:r>
              <a:rPr lang="en-US" sz="2560" dirty="0" smtClean="0">
                <a:latin typeface="Times New Roman" pitchFamily="18" charset="0"/>
                <a:cs typeface="Times New Roman" pitchFamily="18" charset="0"/>
              </a:rPr>
              <a:t>Pan Slavism-Russia promoted “Pan Slavism”- and proclaimed itself as the protectorate of all Slavic People, stating that they were a “common nationality”.</a:t>
            </a:r>
            <a:br>
              <a:rPr lang="en-US" sz="2560" dirty="0" smtClean="0">
                <a:latin typeface="Times New Roman" pitchFamily="18" charset="0"/>
                <a:cs typeface="Times New Roman" pitchFamily="18" charset="0"/>
              </a:rPr>
            </a:br>
            <a:endParaRPr lang="en-US" sz="2560" dirty="0" smtClean="0">
              <a:latin typeface="Times New Roman" pitchFamily="18" charset="0"/>
              <a:cs typeface="Times New Roman" pitchFamily="18" charset="0"/>
            </a:endParaRPr>
          </a:p>
          <a:p>
            <a:pPr marL="857250" lvl="1" indent="-457200">
              <a:buFont typeface="+mj-lt"/>
              <a:buAutoNum type="alphaUcPeriod"/>
            </a:pPr>
            <a:r>
              <a:rPr lang="en-US" sz="2560" dirty="0" smtClean="0">
                <a:latin typeface="Times New Roman" pitchFamily="18" charset="0"/>
                <a:cs typeface="Times New Roman" pitchFamily="18" charset="0"/>
              </a:rPr>
              <a:t>Crisis in the Balkans-</a:t>
            </a:r>
          </a:p>
          <a:p>
            <a:pPr marL="1131570" lvl="2" indent="-457200">
              <a:buFont typeface="+mj-lt"/>
              <a:buAutoNum type="alphaUcPeriod"/>
            </a:pPr>
            <a:r>
              <a:rPr lang="en-US" sz="2560" dirty="0" smtClean="0">
                <a:latin typeface="Times New Roman" pitchFamily="18" charset="0"/>
                <a:cs typeface="Times New Roman" pitchFamily="18" charset="0"/>
              </a:rPr>
              <a:t>Austria-Hungary- Feared Slavic Revolts</a:t>
            </a:r>
          </a:p>
          <a:p>
            <a:pPr marL="1131570" lvl="2" indent="-457200">
              <a:buFont typeface="+mj-lt"/>
              <a:buAutoNum type="alphaUcPeriod"/>
            </a:pPr>
            <a:r>
              <a:rPr lang="en-US" sz="2560" dirty="0" smtClean="0">
                <a:latin typeface="Times New Roman" pitchFamily="18" charset="0"/>
                <a:cs typeface="Times New Roman" pitchFamily="18" charset="0"/>
              </a:rPr>
              <a:t>Ottoman Empires- Fears Serbian aggression</a:t>
            </a:r>
          </a:p>
          <a:p>
            <a:pPr marL="1131570" lvl="2" indent="-457200">
              <a:buFont typeface="+mj-lt"/>
              <a:buAutoNum type="alphaUcPeriod"/>
            </a:pPr>
            <a:r>
              <a:rPr lang="en-US" sz="2560" dirty="0" smtClean="0">
                <a:latin typeface="Times New Roman" pitchFamily="18" charset="0"/>
                <a:cs typeface="Times New Roman" pitchFamily="18" charset="0"/>
              </a:rPr>
              <a:t>1912- Several Balkan States Attack Turkey (the Ottomans)</a:t>
            </a:r>
          </a:p>
          <a:p>
            <a:pPr marL="1131570" lvl="2" indent="-457200">
              <a:buFont typeface="+mj-lt"/>
              <a:buAutoNum type="alphaUcPeriod"/>
            </a:pPr>
            <a:r>
              <a:rPr lang="en-US" sz="2560" dirty="0" smtClean="0">
                <a:latin typeface="Times New Roman" pitchFamily="18" charset="0"/>
                <a:cs typeface="Times New Roman" pitchFamily="18" charset="0"/>
              </a:rPr>
              <a:t>Balkans- Dubbed “The Powder Keg of Europe”</a:t>
            </a:r>
          </a:p>
          <a:p>
            <a:pPr marL="857250" lvl="1" indent="-457200">
              <a:buFont typeface="+mj-lt"/>
              <a:buAutoNum type="alphaUcPeriod"/>
            </a:pPr>
            <a:endParaRPr lang="en-US" sz="2560" dirty="0" smtClean="0">
              <a:latin typeface="Times New Roman" pitchFamily="18" charset="0"/>
              <a:cs typeface="Times New Roman" pitchFamily="18" charset="0"/>
            </a:endParaRPr>
          </a:p>
          <a:p>
            <a:pPr marL="857250" lvl="1" indent="-457200">
              <a:buFont typeface="+mj-lt"/>
              <a:buAutoNum type="alphaUcPeriod"/>
            </a:pPr>
            <a:r>
              <a:rPr lang="en-US" sz="2560" dirty="0" smtClean="0">
                <a:latin typeface="Times New Roman" pitchFamily="18" charset="0"/>
                <a:cs typeface="Times New Roman" pitchFamily="18" charset="0"/>
              </a:rPr>
              <a:t>Economic and Imperial Rivalries-</a:t>
            </a:r>
          </a:p>
          <a:p>
            <a:pPr marL="1131570" lvl="2" indent="-457200">
              <a:buFont typeface="+mj-lt"/>
              <a:buAutoNum type="alphaUcPeriod"/>
            </a:pPr>
            <a:r>
              <a:rPr lang="en-US" sz="2560" dirty="0" smtClean="0">
                <a:latin typeface="Times New Roman" pitchFamily="18" charset="0"/>
                <a:cs typeface="Times New Roman" pitchFamily="18" charset="0"/>
              </a:rPr>
              <a:t>Britain- Intimidated by Germany’s new industrial power, aggressive nature, and massive military build up</a:t>
            </a:r>
          </a:p>
          <a:p>
            <a:pPr marL="1131570" lvl="2" indent="-457200">
              <a:buFont typeface="+mj-lt"/>
              <a:buAutoNum type="alphaUcPeriod"/>
            </a:pPr>
            <a:r>
              <a:rPr lang="en-US" sz="2560" dirty="0" smtClean="0">
                <a:latin typeface="Times New Roman" pitchFamily="18" charset="0"/>
                <a:cs typeface="Times New Roman" pitchFamily="18" charset="0"/>
              </a:rPr>
              <a:t>Germany- feels it is not being respected</a:t>
            </a:r>
          </a:p>
          <a:p>
            <a:pPr marL="1131570" lvl="2" indent="-457200">
              <a:buFont typeface="+mj-lt"/>
              <a:buAutoNum type="alphaUcPeriod"/>
            </a:pPr>
            <a:r>
              <a:rPr lang="en-US" sz="2560" dirty="0" smtClean="0">
                <a:latin typeface="Times New Roman" pitchFamily="18" charset="0"/>
                <a:cs typeface="Times New Roman" pitchFamily="18" charset="0"/>
              </a:rPr>
              <a:t>France/England- dispute Germany over African Colonies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 continued…</a:t>
            </a:r>
            <a:endParaRPr lang="en-US" dirty="0"/>
          </a:p>
        </p:txBody>
      </p:sp>
      <p:sp>
        <p:nvSpPr>
          <p:cNvPr id="3" name="Content Placeholder 2"/>
          <p:cNvSpPr>
            <a:spLocks noGrp="1"/>
          </p:cNvSpPr>
          <p:nvPr>
            <p:ph idx="1"/>
          </p:nvPr>
        </p:nvSpPr>
        <p:spPr/>
        <p:txBody>
          <a:bodyPr/>
          <a:lstStyle/>
          <a:p>
            <a:pPr marL="457200" indent="-457200">
              <a:buAutoNum type="alphaUcPeriod" startAt="5"/>
            </a:pPr>
            <a:r>
              <a:rPr lang="en-US" sz="2400" dirty="0" smtClean="0">
                <a:latin typeface="Times New Roman" pitchFamily="18" charset="0"/>
                <a:cs typeface="Times New Roman" pitchFamily="18" charset="0"/>
              </a:rPr>
              <a:t>Militarism-</a:t>
            </a:r>
          </a:p>
          <a:p>
            <a:pPr marL="857250" lvl="1" indent="-457200">
              <a:buAutoNum type="arabicPeriod"/>
            </a:pPr>
            <a:r>
              <a:rPr lang="en-US" sz="2400" dirty="0" smtClean="0">
                <a:latin typeface="Times New Roman" pitchFamily="18" charset="0"/>
                <a:cs typeface="Times New Roman" pitchFamily="18" charset="0"/>
              </a:rPr>
              <a:t>Militarism- glorification of the military- readiness for war dominates national policy</a:t>
            </a:r>
          </a:p>
          <a:p>
            <a:pPr marL="1257300" lvl="2" indent="-457200">
              <a:buNone/>
            </a:pPr>
            <a:r>
              <a:rPr lang="en-US" dirty="0" smtClean="0">
                <a:latin typeface="Times New Roman" pitchFamily="18" charset="0"/>
                <a:cs typeface="Times New Roman" pitchFamily="18" charset="0"/>
              </a:rPr>
              <a:t>-war is presented as glorious</a:t>
            </a:r>
          </a:p>
          <a:p>
            <a:pPr marL="1257300" lvl="2" indent="-457200">
              <a:buNone/>
            </a:pPr>
            <a:r>
              <a:rPr lang="en-US" dirty="0" smtClean="0">
                <a:latin typeface="Times New Roman" pitchFamily="18" charset="0"/>
                <a:cs typeface="Times New Roman" pitchFamily="18" charset="0"/>
              </a:rPr>
              <a:t>-patriotism and heroism are pushed in schools</a:t>
            </a:r>
          </a:p>
          <a:p>
            <a:pPr marL="857250" lvl="1" indent="-457200">
              <a:buNone/>
            </a:pPr>
            <a:endParaRPr lang="en-US" dirty="0" smtClean="0">
              <a:latin typeface="Times New Roman" pitchFamily="18" charset="0"/>
              <a:cs typeface="Times New Roman" pitchFamily="18" charset="0"/>
            </a:endParaRPr>
          </a:p>
          <a:p>
            <a:pPr marL="857250" lvl="1" indent="-457200">
              <a:buAutoNum type="arabicPeriod" startAt="2"/>
            </a:pPr>
            <a:r>
              <a:rPr lang="en-US" sz="2400" dirty="0" smtClean="0">
                <a:latin typeface="Times New Roman" pitchFamily="18" charset="0"/>
                <a:cs typeface="Times New Roman" pitchFamily="18" charset="0"/>
              </a:rPr>
              <a:t>The Arms Race= Tension</a:t>
            </a:r>
          </a:p>
          <a:p>
            <a:endParaRPr lang="en-US" dirty="0"/>
          </a:p>
        </p:txBody>
      </p:sp>
      <p:sp>
        <p:nvSpPr>
          <p:cNvPr id="4" name="TextBox 3"/>
          <p:cNvSpPr txBox="1"/>
          <p:nvPr/>
        </p:nvSpPr>
        <p:spPr>
          <a:xfrm>
            <a:off x="1300279" y="5306493"/>
            <a:ext cx="8040328" cy="1200328"/>
          </a:xfrm>
          <a:prstGeom prst="rect">
            <a:avLst/>
          </a:prstGeom>
          <a:noFill/>
        </p:spPr>
        <p:txBody>
          <a:bodyPr wrap="square" rtlCol="0">
            <a:spAutoFit/>
          </a:bodyPr>
          <a:lstStyle/>
          <a:p>
            <a:r>
              <a:rPr lang="en-US" sz="2400" dirty="0" smtClean="0"/>
              <a:t>“One day the great European War will come out   	of some damned foolish thing in the Balkans (1888).” </a:t>
            </a:r>
            <a:br>
              <a:rPr lang="en-US" sz="2400" dirty="0" smtClean="0"/>
            </a:br>
            <a:r>
              <a:rPr lang="en-US" sz="2400" dirty="0" smtClean="0"/>
              <a:t>				― </a:t>
            </a:r>
            <a:r>
              <a:rPr lang="en-US" sz="2400" dirty="0" smtClean="0">
                <a:hlinkClick r:id="rId2" action="ppaction://hlinkfile"/>
              </a:rPr>
              <a:t>Otto von Bismarck</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 Rings Throughout Europe</a:t>
            </a:r>
            <a:endParaRPr lang="en-US" dirty="0"/>
          </a:p>
        </p:txBody>
      </p:sp>
      <p:sp>
        <p:nvSpPr>
          <p:cNvPr id="3" name="Content Placeholder 2"/>
          <p:cNvSpPr>
            <a:spLocks noGrp="1"/>
          </p:cNvSpPr>
          <p:nvPr>
            <p:ph idx="1"/>
          </p:nvPr>
        </p:nvSpPr>
        <p:spPr>
          <a:xfrm>
            <a:off x="1261871" y="1828800"/>
            <a:ext cx="9835853" cy="4351337"/>
          </a:xfrm>
        </p:spPr>
        <p:txBody>
          <a:bodyPr>
            <a:noAutofit/>
          </a:bodyPr>
          <a:lstStyle/>
          <a:p>
            <a:pPr marL="514350" indent="-514350">
              <a:buAutoNum type="romanUcPeriod"/>
            </a:pPr>
            <a:r>
              <a:rPr lang="en-US" sz="2400" dirty="0" smtClean="0">
                <a:latin typeface="Times New Roman" pitchFamily="18" charset="0"/>
                <a:cs typeface="Times New Roman" pitchFamily="18" charset="0"/>
              </a:rPr>
              <a:t>One single murder-  Millions of Victims!</a:t>
            </a:r>
          </a:p>
          <a:p>
            <a:pPr marL="514350" indent="-514350">
              <a:buNone/>
            </a:pPr>
            <a:r>
              <a:rPr lang="en-US" sz="2400" dirty="0" smtClean="0">
                <a:latin typeface="Times New Roman" pitchFamily="18" charset="0"/>
                <a:cs typeface="Times New Roman" pitchFamily="18" charset="0"/>
              </a:rPr>
              <a:t>	A.  Archduke Franz Ferdinand, heir to the Austrian Empire, visits Bosnia to sure up ties between Austria and Bosnia.</a:t>
            </a:r>
          </a:p>
          <a:p>
            <a:pPr marL="514350" indent="-514350">
              <a:buNone/>
            </a:pPr>
            <a:r>
              <a:rPr lang="en-US" sz="2400" dirty="0" smtClean="0">
                <a:latin typeface="Times New Roman" pitchFamily="18" charset="0"/>
                <a:cs typeface="Times New Roman" pitchFamily="18" charset="0"/>
              </a:rPr>
              <a:t>		- Serbia is not happy with this, they want Bosnia to break away from Austria.  </a:t>
            </a:r>
          </a:p>
          <a:p>
            <a:pPr marL="514350" indent="-514350">
              <a:buNone/>
            </a:pPr>
            <a:r>
              <a:rPr lang="en-US" sz="2400" dirty="0" smtClean="0">
                <a:latin typeface="Times New Roman" pitchFamily="18" charset="0"/>
                <a:cs typeface="Times New Roman" pitchFamily="18" charset="0"/>
              </a:rPr>
              <a:t>	B.  Franz Ferdinand and his wife Sophie are assassinated on 	 June 28, 1914 by </a:t>
            </a:r>
            <a:r>
              <a:rPr lang="en-US" sz="2400" b="1" i="1" u="sng" dirty="0" err="1" smtClean="0">
                <a:latin typeface="Times New Roman" pitchFamily="18" charset="0"/>
                <a:cs typeface="Times New Roman" pitchFamily="18" charset="0"/>
              </a:rPr>
              <a:t>Gavrilo</a:t>
            </a:r>
            <a:r>
              <a:rPr lang="en-US" sz="2400" b="1" i="1" u="sng" dirty="0" smtClean="0">
                <a:latin typeface="Times New Roman" pitchFamily="18" charset="0"/>
                <a:cs typeface="Times New Roman" pitchFamily="18" charset="0"/>
              </a:rPr>
              <a:t> </a:t>
            </a:r>
            <a:r>
              <a:rPr lang="en-US" sz="2400" b="1" i="1" u="sng" dirty="0" err="1" smtClean="0">
                <a:latin typeface="Times New Roman" pitchFamily="18" charset="0"/>
                <a:cs typeface="Times New Roman" pitchFamily="18" charset="0"/>
              </a:rPr>
              <a:t>Princip</a:t>
            </a:r>
            <a:r>
              <a:rPr lang="en-US" sz="2400" dirty="0" smtClean="0">
                <a:latin typeface="Times New Roman" pitchFamily="18" charset="0"/>
                <a:cs typeface="Times New Roman" pitchFamily="18" charset="0"/>
              </a:rPr>
              <a:t>, a member of the “Black Hand”, an organization that promoted the unification of Serbia and Bosnia.</a:t>
            </a:r>
          </a:p>
          <a:p>
            <a:pPr marL="514350" indent="-514350">
              <a:buNone/>
            </a:pPr>
            <a:r>
              <a:rPr lang="en-US" sz="2400" dirty="0" smtClean="0">
                <a:latin typeface="Times New Roman" pitchFamily="18" charset="0"/>
                <a:cs typeface="Times New Roman" pitchFamily="18" charset="0"/>
              </a:rPr>
              <a:t>	C.  The Assassination plot appears to have initially failed and then by chance, Franz Ferdinand is the “Wrong Place at the Right Time”</a:t>
            </a:r>
          </a:p>
          <a:p>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 Rings Throughout Europe</a:t>
            </a:r>
            <a:endParaRPr lang="en-US" dirty="0"/>
          </a:p>
        </p:txBody>
      </p:sp>
      <p:sp>
        <p:nvSpPr>
          <p:cNvPr id="3" name="Content Placeholder 2"/>
          <p:cNvSpPr>
            <a:spLocks noGrp="1"/>
          </p:cNvSpPr>
          <p:nvPr>
            <p:ph idx="1"/>
          </p:nvPr>
        </p:nvSpPr>
        <p:spPr/>
        <p:txBody>
          <a:bodyPr>
            <a:noAutofit/>
          </a:bodyPr>
          <a:lstStyle/>
          <a:p>
            <a:pPr marL="514350" indent="-514350">
              <a:buAutoNum type="romanUcPeriod" startAt="2"/>
            </a:pPr>
            <a:r>
              <a:rPr lang="en-US" dirty="0" smtClean="0">
                <a:latin typeface="Times New Roman" pitchFamily="18" charset="0"/>
                <a:cs typeface="Times New Roman" pitchFamily="18" charset="0"/>
              </a:rPr>
              <a:t>Austria seeks “Justice”</a:t>
            </a:r>
          </a:p>
          <a:p>
            <a:pPr marL="514350" indent="-514350">
              <a:buNone/>
            </a:pPr>
            <a:r>
              <a:rPr lang="en-US" dirty="0" smtClean="0">
                <a:latin typeface="Times New Roman" pitchFamily="18" charset="0"/>
                <a:cs typeface="Times New Roman" pitchFamily="18" charset="0"/>
              </a:rPr>
              <a:t>	A.	Austria holds Serbia responsible for the actions of </a:t>
            </a:r>
            <a:r>
              <a:rPr lang="en-US" dirty="0" err="1" smtClean="0">
                <a:latin typeface="Times New Roman" pitchFamily="18" charset="0"/>
                <a:cs typeface="Times New Roman" pitchFamily="18" charset="0"/>
              </a:rPr>
              <a:t>Princip</a:t>
            </a:r>
            <a:r>
              <a:rPr lang="en-US" dirty="0" smtClean="0">
                <a:latin typeface="Times New Roman" pitchFamily="18" charset="0"/>
                <a:cs typeface="Times New Roman" pitchFamily="18" charset="0"/>
              </a:rPr>
              <a:t> and the Black Hand</a:t>
            </a:r>
          </a:p>
          <a:p>
            <a:pPr marL="514350" indent="-514350">
              <a:buNone/>
            </a:pP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	Austria issues Serbia an Ultimatum with a list of ten demands including:</a:t>
            </a:r>
            <a:endParaRPr lang="en-US" sz="1600" dirty="0" smtClean="0">
              <a:latin typeface="Times New Roman" pitchFamily="18" charset="0"/>
              <a:cs typeface="Times New Roman" pitchFamily="18" charset="0"/>
            </a:endParaRPr>
          </a:p>
          <a:p>
            <a:pPr marL="514350" indent="-514350">
              <a:lnSpc>
                <a:spcPct val="50000"/>
              </a:lnSpc>
              <a:buNone/>
            </a:pPr>
            <a:r>
              <a:rPr lang="en-US" sz="1600" dirty="0" smtClean="0">
                <a:latin typeface="Times New Roman" pitchFamily="18" charset="0"/>
                <a:cs typeface="Times New Roman" pitchFamily="18" charset="0"/>
              </a:rPr>
              <a:t>		1. The Suppression of all publications critical of Austria- Hungary and withdrawal of all school books critical of the A-H Empire.</a:t>
            </a:r>
          </a:p>
          <a:p>
            <a:pPr marL="514350" indent="-514350">
              <a:lnSpc>
                <a:spcPct val="50000"/>
              </a:lnSpc>
              <a:buNone/>
            </a:pPr>
            <a:r>
              <a:rPr lang="en-US" sz="1600" dirty="0" smtClean="0">
                <a:latin typeface="Times New Roman" pitchFamily="18" charset="0"/>
                <a:cs typeface="Times New Roman" pitchFamily="18" charset="0"/>
              </a:rPr>
              <a:t>		2. Dismissal of all Teachers and </a:t>
            </a:r>
            <a:r>
              <a:rPr lang="en-US" sz="1600" dirty="0" err="1" smtClean="0">
                <a:latin typeface="Times New Roman" pitchFamily="18" charset="0"/>
                <a:cs typeface="Times New Roman" pitchFamily="18" charset="0"/>
              </a:rPr>
              <a:t>Gov’t</a:t>
            </a:r>
            <a:r>
              <a:rPr lang="en-US" sz="1600" dirty="0" smtClean="0">
                <a:latin typeface="Times New Roman" pitchFamily="18" charset="0"/>
                <a:cs typeface="Times New Roman" pitchFamily="18" charset="0"/>
              </a:rPr>
              <a:t> officials critical of the Empire</a:t>
            </a:r>
          </a:p>
          <a:p>
            <a:pPr marL="514350" indent="-514350">
              <a:lnSpc>
                <a:spcPct val="50000"/>
              </a:lnSpc>
              <a:buNone/>
            </a:pPr>
            <a:r>
              <a:rPr lang="en-US" sz="1600" dirty="0" smtClean="0">
                <a:latin typeface="Times New Roman" pitchFamily="18" charset="0"/>
                <a:cs typeface="Times New Roman" pitchFamily="18" charset="0"/>
              </a:rPr>
              <a:t>		3. The arrest of anyone associated with the Black Hand or Assassination </a:t>
            </a:r>
          </a:p>
          <a:p>
            <a:pPr marL="514350" indent="-514350">
              <a:lnSpc>
                <a:spcPct val="50000"/>
              </a:lnSpc>
              <a:buNone/>
            </a:pPr>
            <a:r>
              <a:rPr lang="en-US" sz="1600" dirty="0" smtClean="0">
                <a:latin typeface="Times New Roman" pitchFamily="18" charset="0"/>
                <a:cs typeface="Times New Roman" pitchFamily="18" charset="0"/>
              </a:rPr>
              <a:t>		4. The appointment of an Austrian Official to monitor the fulfillment of all of these demands.*</a:t>
            </a:r>
          </a:p>
          <a:p>
            <a:pPr marL="514350" indent="-514350">
              <a:lnSpc>
                <a:spcPct val="50000"/>
              </a:lnSpc>
              <a:buNone/>
            </a:pPr>
            <a:r>
              <a:rPr lang="en-US" sz="1600" dirty="0" smtClean="0">
                <a:latin typeface="Times New Roman" pitchFamily="18" charset="0"/>
                <a:cs typeface="Times New Roman" pitchFamily="18" charset="0"/>
              </a:rPr>
              <a:t>		*  </a:t>
            </a:r>
            <a:r>
              <a:rPr lang="en-US" sz="1600" i="1" dirty="0" smtClean="0">
                <a:latin typeface="Times New Roman" pitchFamily="18" charset="0"/>
                <a:cs typeface="Times New Roman" pitchFamily="18" charset="0"/>
              </a:rPr>
              <a:t>The Serbian’s accepted all of these demands except for this last one</a:t>
            </a:r>
            <a:endParaRPr lang="en-US" sz="1600"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C.	Austria Declares war on Serbia on July 28, 1914</a:t>
            </a:r>
          </a:p>
          <a:p>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 Rings Throughout Europe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solidFill>
                  <a:schemeClr val="accent2">
                    <a:lumMod val="50000"/>
                  </a:schemeClr>
                </a:solidFill>
                <a:latin typeface="Times New Roman" pitchFamily="18" charset="0"/>
                <a:cs typeface="Times New Roman" pitchFamily="18" charset="0"/>
              </a:rPr>
              <a:t>III. Tangled Alliances-</a:t>
            </a:r>
          </a:p>
          <a:p>
            <a:pPr>
              <a:buNone/>
            </a:pPr>
            <a:r>
              <a:rPr lang="en-US" dirty="0" smtClean="0">
                <a:solidFill>
                  <a:schemeClr val="accent2">
                    <a:lumMod val="50000"/>
                  </a:schemeClr>
                </a:solidFill>
                <a:latin typeface="Times New Roman" pitchFamily="18" charset="0"/>
                <a:cs typeface="Times New Roman" pitchFamily="18" charset="0"/>
              </a:rPr>
              <a:t>	A. Kaiser Wilhelm II of Germany was outraged at the murder and encourages Austria to go to war.</a:t>
            </a:r>
          </a:p>
          <a:p>
            <a:pPr>
              <a:buNone/>
            </a:pPr>
            <a:r>
              <a:rPr lang="en-US" dirty="0" smtClean="0">
                <a:solidFill>
                  <a:schemeClr val="accent2">
                    <a:lumMod val="50000"/>
                  </a:schemeClr>
                </a:solidFill>
                <a:latin typeface="Times New Roman" pitchFamily="18" charset="0"/>
                <a:cs typeface="Times New Roman" pitchFamily="18" charset="0"/>
              </a:rPr>
              <a:t>	B. Wilhelm II says Germany will issue Austria a “Blank Check”-  anything that Austria needs, Germany will provide.</a:t>
            </a:r>
          </a:p>
          <a:p>
            <a:pPr>
              <a:buNone/>
            </a:pPr>
            <a:r>
              <a:rPr lang="en-US" dirty="0" smtClean="0">
                <a:solidFill>
                  <a:schemeClr val="accent2">
                    <a:lumMod val="50000"/>
                  </a:schemeClr>
                </a:solidFill>
                <a:latin typeface="Times New Roman" pitchFamily="18" charset="0"/>
                <a:cs typeface="Times New Roman" pitchFamily="18" charset="0"/>
              </a:rPr>
              <a:t>	C. Nicholas II of Russia tries to reason with his cousin Wilhelm II.  They exchange a series of now famous telegrams known as the “Nicky-Willie telegrams.”  Willie falls short of 	comprehending the situation and refuses to help.</a:t>
            </a:r>
          </a:p>
          <a:p>
            <a:pPr>
              <a:buNone/>
            </a:pPr>
            <a:r>
              <a:rPr lang="en-US" dirty="0" smtClean="0">
                <a:solidFill>
                  <a:schemeClr val="accent2">
                    <a:lumMod val="50000"/>
                  </a:schemeClr>
                </a:solidFill>
                <a:latin typeface="Times New Roman" pitchFamily="18" charset="0"/>
                <a:cs typeface="Times New Roman" pitchFamily="18" charset="0"/>
              </a:rPr>
              <a:t>	D. Russia Mobilizes- prepares its military and sends their troops to the Russian border with Austrian-Hungary.</a:t>
            </a:r>
          </a:p>
          <a:p>
            <a:pPr>
              <a:buNone/>
            </a:pPr>
            <a:r>
              <a:rPr lang="en-US" dirty="0" smtClean="0">
                <a:solidFill>
                  <a:schemeClr val="accent2">
                    <a:lumMod val="50000"/>
                  </a:schemeClr>
                </a:solidFill>
                <a:latin typeface="Times New Roman" pitchFamily="18" charset="0"/>
                <a:cs typeface="Times New Roman" pitchFamily="18" charset="0"/>
              </a:rPr>
              <a:t>	E. Russia appeals to France, calling upon its Alliance.</a:t>
            </a:r>
          </a:p>
          <a:p>
            <a:pPr>
              <a:buNone/>
            </a:pPr>
            <a:r>
              <a:rPr lang="en-US" dirty="0" smtClean="0">
                <a:solidFill>
                  <a:schemeClr val="accent2">
                    <a:lumMod val="50000"/>
                  </a:schemeClr>
                </a:solidFill>
                <a:latin typeface="Times New Roman" pitchFamily="18" charset="0"/>
                <a:cs typeface="Times New Roman" pitchFamily="18" charset="0"/>
              </a:rPr>
              <a:t>	F. France sees this as a chance to regain Alsace Lorraine.</a:t>
            </a:r>
          </a:p>
          <a:p>
            <a:pPr>
              <a:buNone/>
            </a:pPr>
            <a:r>
              <a:rPr lang="en-US" dirty="0" smtClean="0">
                <a:solidFill>
                  <a:schemeClr val="accent2">
                    <a:lumMod val="50000"/>
                  </a:schemeClr>
                </a:solidFill>
                <a:latin typeface="Times New Roman" pitchFamily="18" charset="0"/>
                <a:cs typeface="Times New Roman" pitchFamily="18" charset="0"/>
              </a:rPr>
              <a:t>	G. Germany Declares war on France.</a:t>
            </a:r>
          </a:p>
          <a:p>
            <a:pPr>
              <a:buNone/>
              <a:tabLst>
                <a:tab pos="166688" algn="l"/>
              </a:tabLst>
            </a:pPr>
            <a:r>
              <a:rPr lang="en-US" dirty="0" smtClean="0">
                <a:solidFill>
                  <a:schemeClr val="accent2">
                    <a:lumMod val="50000"/>
                  </a:schemeClr>
                </a:solidFill>
                <a:latin typeface="Times New Roman" pitchFamily="18" charset="0"/>
                <a:cs typeface="Times New Roman" pitchFamily="18" charset="0"/>
              </a:rPr>
              <a:t>	H. Belgium, Italy, and England still neutral</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Enduring Understandings</a:t>
            </a:r>
            <a:endParaRPr lang="en-US" dirty="0"/>
          </a:p>
        </p:txBody>
      </p:sp>
      <p:sp>
        <p:nvSpPr>
          <p:cNvPr id="3" name="Content Placeholder 2"/>
          <p:cNvSpPr>
            <a:spLocks noGrp="1"/>
          </p:cNvSpPr>
          <p:nvPr>
            <p:ph idx="1"/>
          </p:nvPr>
        </p:nvSpPr>
        <p:spPr/>
        <p:txBody>
          <a:bodyPr>
            <a:normAutofit/>
          </a:bodyPr>
          <a:lstStyle/>
          <a:p>
            <a:pPr marL="508000" indent="-388938">
              <a:buNone/>
            </a:pPr>
            <a:r>
              <a:rPr lang="en-US" sz="2400" dirty="0"/>
              <a:t>1.</a:t>
            </a:r>
            <a:r>
              <a:rPr lang="en-US" sz="2000" dirty="0"/>
              <a:t>  </a:t>
            </a:r>
            <a:r>
              <a:rPr lang="en-US" sz="2400" dirty="0"/>
              <a:t>Nationalism, imperialism, militarism, and alliances propelled the industrialized nations of the world into a devastating and global conflict</a:t>
            </a:r>
            <a:r>
              <a:rPr lang="en-US" sz="2400" dirty="0" smtClean="0"/>
              <a:t>.</a:t>
            </a:r>
          </a:p>
          <a:p>
            <a:pPr marL="566738" indent="-447675">
              <a:buNone/>
            </a:pPr>
            <a:r>
              <a:rPr lang="en-US" sz="2400" dirty="0"/>
              <a:t>2. Advancements in technology changed the        very nature of war</a:t>
            </a:r>
            <a:r>
              <a:rPr lang="en-US" sz="2400" dirty="0" smtClean="0"/>
              <a:t>.</a:t>
            </a:r>
          </a:p>
          <a:p>
            <a:pPr marL="515938" indent="-396875">
              <a:buNone/>
            </a:pPr>
            <a:r>
              <a:rPr lang="en-US" sz="2400" dirty="0"/>
              <a:t>3. Cooperation among nations may not necessarily be fair for all parties involved.</a:t>
            </a:r>
          </a:p>
          <a:p>
            <a:endParaRPr lang="en-US" sz="2400" dirty="0"/>
          </a:p>
        </p:txBody>
      </p:sp>
    </p:spTree>
    <p:extLst>
      <p:ext uri="{BB962C8B-B14F-4D97-AF65-F5344CB8AC3E}">
        <p14:creationId xmlns:p14="http://schemas.microsoft.com/office/powerpoint/2010/main" val="3504829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Guns of August</a:t>
            </a:r>
            <a:endParaRPr lang="en-US" dirty="0"/>
          </a:p>
        </p:txBody>
      </p:sp>
      <p:sp>
        <p:nvSpPr>
          <p:cNvPr id="5" name="Content Placeholder 4"/>
          <p:cNvSpPr>
            <a:spLocks noGrp="1"/>
          </p:cNvSpPr>
          <p:nvPr>
            <p:ph sz="half" idx="1"/>
          </p:nvPr>
        </p:nvSpPr>
        <p:spPr>
          <a:xfrm>
            <a:off x="1261872" y="1828801"/>
            <a:ext cx="4480560" cy="754380"/>
          </a:xfrm>
        </p:spPr>
        <p:txBody>
          <a:bodyPr>
            <a:noAutofit/>
          </a:bodyPr>
          <a:lstStyle/>
          <a:p>
            <a:r>
              <a:rPr lang="en-US" sz="2800" dirty="0" smtClean="0"/>
              <a:t>What type of war was Germany about to fight?</a:t>
            </a:r>
            <a:endParaRPr lang="en-US" sz="28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2820" y="2308860"/>
            <a:ext cx="5034335" cy="3360419"/>
          </a:xfrm>
        </p:spPr>
      </p:pic>
      <p:sp>
        <p:nvSpPr>
          <p:cNvPr id="7" name="TextBox 6"/>
          <p:cNvSpPr txBox="1"/>
          <p:nvPr/>
        </p:nvSpPr>
        <p:spPr>
          <a:xfrm>
            <a:off x="1727467" y="4004468"/>
            <a:ext cx="3549370" cy="584775"/>
          </a:xfrm>
          <a:prstGeom prst="rect">
            <a:avLst/>
          </a:prstGeom>
          <a:noFill/>
        </p:spPr>
        <p:txBody>
          <a:bodyPr wrap="none" rtlCol="0">
            <a:spAutoFit/>
          </a:bodyPr>
          <a:lstStyle/>
          <a:p>
            <a:r>
              <a:rPr lang="en-US" sz="3200" b="1" dirty="0" smtClean="0"/>
              <a:t>A two front war</a:t>
            </a:r>
            <a:endParaRPr lang="en-US" sz="3200" b="1" dirty="0"/>
          </a:p>
        </p:txBody>
      </p:sp>
    </p:spTree>
    <p:extLst>
      <p:ext uri="{BB962C8B-B14F-4D97-AF65-F5344CB8AC3E}">
        <p14:creationId xmlns:p14="http://schemas.microsoft.com/office/powerpoint/2010/main" val="38575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Strategy on the Western Front</a:t>
            </a:r>
            <a:endParaRPr lang="en-US" dirty="0"/>
          </a:p>
        </p:txBody>
      </p:sp>
      <p:sp>
        <p:nvSpPr>
          <p:cNvPr id="3" name="Content Placeholder 2"/>
          <p:cNvSpPr>
            <a:spLocks noGrp="1"/>
          </p:cNvSpPr>
          <p:nvPr>
            <p:ph sz="half" idx="1"/>
          </p:nvPr>
        </p:nvSpPr>
        <p:spPr>
          <a:xfrm>
            <a:off x="1261872" y="1828801"/>
            <a:ext cx="4480560" cy="754380"/>
          </a:xfrm>
        </p:spPr>
        <p:txBody>
          <a:bodyPr>
            <a:noAutofit/>
          </a:bodyPr>
          <a:lstStyle/>
          <a:p>
            <a:r>
              <a:rPr lang="en-US" sz="3200" dirty="0"/>
              <a:t>How could Germany avoid a 2 front war?</a:t>
            </a:r>
          </a:p>
          <a:p>
            <a:endParaRPr lang="en-US" sz="32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0634" y="2240280"/>
            <a:ext cx="5314951" cy="3543300"/>
          </a:xfrm>
        </p:spPr>
      </p:pic>
      <p:sp>
        <p:nvSpPr>
          <p:cNvPr id="5" name="TextBox 4"/>
          <p:cNvSpPr txBox="1"/>
          <p:nvPr/>
        </p:nvSpPr>
        <p:spPr>
          <a:xfrm>
            <a:off x="1737360" y="3566160"/>
            <a:ext cx="3906839" cy="584775"/>
          </a:xfrm>
          <a:prstGeom prst="rect">
            <a:avLst/>
          </a:prstGeom>
          <a:noFill/>
        </p:spPr>
        <p:txBody>
          <a:bodyPr wrap="none" rtlCol="0">
            <a:spAutoFit/>
          </a:bodyPr>
          <a:lstStyle/>
          <a:p>
            <a:r>
              <a:rPr lang="en-US" sz="3200" dirty="0"/>
              <a:t>The Schlieffen Plan</a:t>
            </a:r>
          </a:p>
        </p:txBody>
      </p:sp>
    </p:spTree>
    <p:extLst>
      <p:ext uri="{BB962C8B-B14F-4D97-AF65-F5344CB8AC3E}">
        <p14:creationId xmlns:p14="http://schemas.microsoft.com/office/powerpoint/2010/main" val="2699311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lumMod val="50000"/>
                  </a:schemeClr>
                </a:solidFill>
                <a:latin typeface="Times New Roman" pitchFamily="18" charset="0"/>
                <a:cs typeface="Times New Roman" pitchFamily="18" charset="0"/>
              </a:rPr>
              <a:t>The Schlieffen </a:t>
            </a:r>
            <a:r>
              <a:rPr lang="en-US" dirty="0" smtClean="0">
                <a:solidFill>
                  <a:schemeClr val="accent2">
                    <a:lumMod val="50000"/>
                  </a:schemeClr>
                </a:solidFill>
                <a:latin typeface="Times New Roman" pitchFamily="18" charset="0"/>
                <a:cs typeface="Times New Roman" pitchFamily="18" charset="0"/>
              </a:rPr>
              <a:t>Plan</a:t>
            </a:r>
            <a:endParaRPr lang="en-US" dirty="0"/>
          </a:p>
        </p:txBody>
      </p:sp>
      <p:sp>
        <p:nvSpPr>
          <p:cNvPr id="6" name="Content Placeholder 5"/>
          <p:cNvSpPr>
            <a:spLocks noGrp="1"/>
          </p:cNvSpPr>
          <p:nvPr>
            <p:ph sz="half" idx="1"/>
          </p:nvPr>
        </p:nvSpPr>
        <p:spPr>
          <a:xfrm>
            <a:off x="251460" y="1828800"/>
            <a:ext cx="7200900" cy="4351337"/>
          </a:xfrm>
        </p:spPr>
        <p:txBody>
          <a:bodyPr>
            <a:noAutofit/>
          </a:bodyPr>
          <a:lstStyle/>
          <a:p>
            <a:pPr marL="514350" indent="-514350">
              <a:buNone/>
            </a:pPr>
            <a:r>
              <a:rPr lang="en-US" sz="2000" dirty="0">
                <a:solidFill>
                  <a:schemeClr val="accent2">
                    <a:lumMod val="50000"/>
                  </a:schemeClr>
                </a:solidFill>
                <a:latin typeface="Times New Roman" pitchFamily="18" charset="0"/>
                <a:cs typeface="Times New Roman" pitchFamily="18" charset="0"/>
              </a:rPr>
              <a:t>	1.	Belgium, Italy and Britain remain neutral- support no sides in the war initially, despite their treaties and alliances with involved parties.  (Changes soon thereafter with the invasion of Belgium by Germany</a:t>
            </a:r>
            <a:r>
              <a:rPr lang="en-US" sz="2000" dirty="0" smtClean="0">
                <a:solidFill>
                  <a:schemeClr val="accent2">
                    <a:lumMod val="50000"/>
                  </a:schemeClr>
                </a:solidFill>
                <a:latin typeface="Times New Roman" pitchFamily="18" charset="0"/>
                <a:cs typeface="Times New Roman" pitchFamily="18" charset="0"/>
              </a:rPr>
              <a:t>.)</a:t>
            </a:r>
            <a:endParaRPr lang="en-US" sz="2000" dirty="0">
              <a:solidFill>
                <a:schemeClr val="accent2">
                  <a:lumMod val="50000"/>
                </a:schemeClr>
              </a:solidFill>
              <a:latin typeface="Times New Roman" pitchFamily="18" charset="0"/>
              <a:cs typeface="Times New Roman" pitchFamily="18" charset="0"/>
            </a:endParaRPr>
          </a:p>
          <a:p>
            <a:pPr marL="514350" indent="-514350">
              <a:buNone/>
            </a:pPr>
            <a:r>
              <a:rPr lang="en-US" sz="2000" dirty="0">
                <a:solidFill>
                  <a:schemeClr val="accent2">
                    <a:lumMod val="50000"/>
                  </a:schemeClr>
                </a:solidFill>
                <a:latin typeface="Times New Roman" pitchFamily="18" charset="0"/>
                <a:cs typeface="Times New Roman" pitchFamily="18" charset="0"/>
              </a:rPr>
              <a:t>	2.	The Plan-  Defeat France before Russia could mobilize</a:t>
            </a:r>
          </a:p>
          <a:p>
            <a:pPr marL="514350" indent="-514350">
              <a:buNone/>
            </a:pPr>
            <a:r>
              <a:rPr lang="en-US" sz="2000" dirty="0">
                <a:solidFill>
                  <a:schemeClr val="accent2">
                    <a:lumMod val="50000"/>
                  </a:schemeClr>
                </a:solidFill>
                <a:latin typeface="Times New Roman" pitchFamily="18" charset="0"/>
                <a:cs typeface="Times New Roman" pitchFamily="18" charset="0"/>
              </a:rPr>
              <a:t>		</a:t>
            </a:r>
            <a:r>
              <a:rPr lang="en-US" sz="2000" dirty="0" smtClean="0">
                <a:solidFill>
                  <a:schemeClr val="accent2">
                    <a:lumMod val="50000"/>
                  </a:schemeClr>
                </a:solidFill>
                <a:latin typeface="Times New Roman" pitchFamily="18" charset="0"/>
                <a:cs typeface="Times New Roman" pitchFamily="18" charset="0"/>
              </a:rPr>
              <a:t>*Germany </a:t>
            </a:r>
            <a:r>
              <a:rPr lang="en-US" sz="2000" dirty="0">
                <a:solidFill>
                  <a:schemeClr val="accent2">
                    <a:lumMod val="50000"/>
                  </a:schemeClr>
                </a:solidFill>
                <a:latin typeface="Times New Roman" pitchFamily="18" charset="0"/>
                <a:cs typeface="Times New Roman" pitchFamily="18" charset="0"/>
              </a:rPr>
              <a:t>invades France through neutral Belgium- 		Britain Declares war on Germany.</a:t>
            </a:r>
          </a:p>
          <a:p>
            <a:pPr marL="514350" indent="-514350">
              <a:buNone/>
            </a:pPr>
            <a:r>
              <a:rPr lang="en-US" sz="2000" dirty="0">
                <a:solidFill>
                  <a:schemeClr val="accent2">
                    <a:lumMod val="50000"/>
                  </a:schemeClr>
                </a:solidFill>
                <a:latin typeface="Times New Roman" pitchFamily="18" charset="0"/>
                <a:cs typeface="Times New Roman" pitchFamily="18" charset="0"/>
              </a:rPr>
              <a:t>		</a:t>
            </a:r>
            <a:r>
              <a:rPr lang="en-US" sz="2000" dirty="0" smtClean="0">
                <a:solidFill>
                  <a:schemeClr val="accent2">
                    <a:lumMod val="50000"/>
                  </a:schemeClr>
                </a:solidFill>
                <a:latin typeface="Times New Roman" pitchFamily="18" charset="0"/>
                <a:cs typeface="Times New Roman" pitchFamily="18" charset="0"/>
              </a:rPr>
              <a:t>*Italy </a:t>
            </a:r>
            <a:r>
              <a:rPr lang="en-US" sz="2000" dirty="0">
                <a:solidFill>
                  <a:schemeClr val="accent2">
                    <a:lumMod val="50000"/>
                  </a:schemeClr>
                </a:solidFill>
                <a:latin typeface="Times New Roman" pitchFamily="18" charset="0"/>
                <a:cs typeface="Times New Roman" pitchFamily="18" charset="0"/>
              </a:rPr>
              <a:t>does not join in, disagreeing with Germany’s 		offense actions into Belgium</a:t>
            </a:r>
          </a:p>
          <a:p>
            <a:endParaRPr lang="en-US" sz="20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85124" y="4373217"/>
            <a:ext cx="3606876" cy="2484783"/>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197" y="0"/>
            <a:ext cx="3783803" cy="4585260"/>
          </a:xfrm>
          <a:prstGeom prst="rect">
            <a:avLst/>
          </a:prstGeom>
        </p:spPr>
      </p:pic>
    </p:spTree>
    <p:extLst>
      <p:ext uri="{BB962C8B-B14F-4D97-AF65-F5344CB8AC3E}">
        <p14:creationId xmlns:p14="http://schemas.microsoft.com/office/powerpoint/2010/main" val="3985340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Kind of War</a:t>
            </a:r>
            <a:endParaRPr lang="en-US" dirty="0"/>
          </a:p>
        </p:txBody>
      </p:sp>
      <p:sp>
        <p:nvSpPr>
          <p:cNvPr id="3" name="Content Placeholder 2"/>
          <p:cNvSpPr>
            <a:spLocks noGrp="1"/>
          </p:cNvSpPr>
          <p:nvPr>
            <p:ph idx="1"/>
          </p:nvPr>
        </p:nvSpPr>
        <p:spPr>
          <a:xfrm>
            <a:off x="1261872" y="1828800"/>
            <a:ext cx="9692640" cy="4351337"/>
          </a:xfrm>
        </p:spPr>
        <p:txBody>
          <a:bodyPr>
            <a:noAutofit/>
          </a:bodyPr>
          <a:lstStyle/>
          <a:p>
            <a:pPr>
              <a:buNone/>
            </a:pPr>
            <a:r>
              <a:rPr lang="en-US" dirty="0">
                <a:solidFill>
                  <a:schemeClr val="accent2">
                    <a:lumMod val="50000"/>
                  </a:schemeClr>
                </a:solidFill>
                <a:latin typeface="Times New Roman" pitchFamily="18" charset="0"/>
                <a:cs typeface="Times New Roman" pitchFamily="18" charset="0"/>
              </a:rPr>
              <a:t>How Many Men?</a:t>
            </a:r>
          </a:p>
          <a:p>
            <a:pPr lvl="1">
              <a:buNone/>
            </a:pPr>
            <a:r>
              <a:rPr lang="en-US" sz="1800" dirty="0">
                <a:solidFill>
                  <a:schemeClr val="accent2">
                    <a:lumMod val="50000"/>
                  </a:schemeClr>
                </a:solidFill>
                <a:latin typeface="Times New Roman" pitchFamily="18" charset="0"/>
                <a:cs typeface="Times New Roman" pitchFamily="18" charset="0"/>
              </a:rPr>
              <a:t>	* France- 8.5 Million Men</a:t>
            </a:r>
          </a:p>
          <a:p>
            <a:pPr lvl="1">
              <a:buNone/>
            </a:pPr>
            <a:r>
              <a:rPr lang="en-US" sz="1800" dirty="0">
                <a:solidFill>
                  <a:schemeClr val="accent2">
                    <a:lumMod val="50000"/>
                  </a:schemeClr>
                </a:solidFill>
                <a:latin typeface="Times New Roman" pitchFamily="18" charset="0"/>
                <a:cs typeface="Times New Roman" pitchFamily="18" charset="0"/>
              </a:rPr>
              <a:t>	*	 Britain- 9.0 Million Men</a:t>
            </a:r>
          </a:p>
          <a:p>
            <a:pPr lvl="1">
              <a:buNone/>
            </a:pPr>
            <a:r>
              <a:rPr lang="en-US" sz="1800" dirty="0">
                <a:solidFill>
                  <a:schemeClr val="accent2">
                    <a:lumMod val="50000"/>
                  </a:schemeClr>
                </a:solidFill>
                <a:latin typeface="Times New Roman" pitchFamily="18" charset="0"/>
                <a:cs typeface="Times New Roman" pitchFamily="18" charset="0"/>
              </a:rPr>
              <a:t>	*	 Russia- 12 Million Men</a:t>
            </a:r>
          </a:p>
          <a:p>
            <a:pPr lvl="1">
              <a:buNone/>
            </a:pPr>
            <a:r>
              <a:rPr lang="en-US" sz="1800" dirty="0">
                <a:solidFill>
                  <a:schemeClr val="accent2">
                    <a:lumMod val="50000"/>
                  </a:schemeClr>
                </a:solidFill>
                <a:latin typeface="Times New Roman" pitchFamily="18" charset="0"/>
                <a:cs typeface="Times New Roman" pitchFamily="18" charset="0"/>
              </a:rPr>
              <a:t>	* Germany-11 Million Men</a:t>
            </a:r>
          </a:p>
          <a:p>
            <a:pPr lvl="1">
              <a:buNone/>
            </a:pPr>
            <a:r>
              <a:rPr lang="en-US" sz="1800" dirty="0">
                <a:solidFill>
                  <a:schemeClr val="accent2">
                    <a:lumMod val="50000"/>
                  </a:schemeClr>
                </a:solidFill>
                <a:latin typeface="Times New Roman" pitchFamily="18" charset="0"/>
                <a:cs typeface="Times New Roman" pitchFamily="18" charset="0"/>
              </a:rPr>
              <a:t>		</a:t>
            </a:r>
            <a:r>
              <a:rPr lang="en-US" sz="1800" i="1" dirty="0">
                <a:solidFill>
                  <a:schemeClr val="accent2">
                    <a:lumMod val="50000"/>
                  </a:schemeClr>
                </a:solidFill>
                <a:latin typeface="Times New Roman" pitchFamily="18" charset="0"/>
                <a:cs typeface="Times New Roman" pitchFamily="18" charset="0"/>
              </a:rPr>
              <a:t>~One of every 3 men would be killed</a:t>
            </a:r>
          </a:p>
          <a:p>
            <a:pPr marL="514350" indent="-514350">
              <a:buAutoNum type="romanUcPeriod"/>
            </a:pPr>
            <a:r>
              <a:rPr lang="en-US" b="1" dirty="0">
                <a:solidFill>
                  <a:schemeClr val="accent2">
                    <a:lumMod val="50000"/>
                  </a:schemeClr>
                </a:solidFill>
                <a:latin typeface="Times New Roman" pitchFamily="18" charset="0"/>
                <a:cs typeface="Times New Roman" pitchFamily="18" charset="0"/>
              </a:rPr>
              <a:t>The Western Front</a:t>
            </a:r>
          </a:p>
          <a:p>
            <a:pPr marL="514350" indent="-514350">
              <a:buNone/>
            </a:pPr>
            <a:r>
              <a:rPr lang="en-US" b="1" dirty="0">
                <a:solidFill>
                  <a:schemeClr val="accent2">
                    <a:lumMod val="50000"/>
                  </a:schemeClr>
                </a:solidFill>
                <a:latin typeface="Times New Roman" pitchFamily="18" charset="0"/>
                <a:cs typeface="Times New Roman" pitchFamily="18" charset="0"/>
              </a:rPr>
              <a:t>	</a:t>
            </a:r>
            <a:r>
              <a:rPr lang="en-US" dirty="0">
                <a:solidFill>
                  <a:schemeClr val="accent2">
                    <a:lumMod val="50000"/>
                  </a:schemeClr>
                </a:solidFill>
                <a:latin typeface="Times New Roman" pitchFamily="18" charset="0"/>
                <a:cs typeface="Times New Roman" pitchFamily="18" charset="0"/>
              </a:rPr>
              <a:t>a.	Trench </a:t>
            </a:r>
            <a:r>
              <a:rPr lang="en-US" dirty="0" smtClean="0">
                <a:solidFill>
                  <a:schemeClr val="accent2">
                    <a:lumMod val="50000"/>
                  </a:schemeClr>
                </a:solidFill>
                <a:latin typeface="Times New Roman" pitchFamily="18" charset="0"/>
                <a:cs typeface="Times New Roman" pitchFamily="18" charset="0"/>
              </a:rPr>
              <a:t>Warfare-  </a:t>
            </a:r>
            <a:r>
              <a:rPr lang="en-US" dirty="0">
                <a:solidFill>
                  <a:schemeClr val="accent2">
                    <a:lumMod val="50000"/>
                  </a:schemeClr>
                </a:solidFill>
                <a:latin typeface="Times New Roman" pitchFamily="18" charset="0"/>
                <a:cs typeface="Times New Roman" pitchFamily="18" charset="0"/>
              </a:rPr>
              <a:t>Under the Schlieffen plan Trench warfare would </a:t>
            </a:r>
            <a:r>
              <a:rPr lang="en-US" dirty="0" smtClean="0">
                <a:solidFill>
                  <a:schemeClr val="accent2">
                    <a:lumMod val="50000"/>
                  </a:schemeClr>
                </a:solidFill>
                <a:latin typeface="Times New Roman" pitchFamily="18" charset="0"/>
                <a:cs typeface="Times New Roman" pitchFamily="18" charset="0"/>
              </a:rPr>
              <a:t>have been </a:t>
            </a:r>
            <a:r>
              <a:rPr lang="en-US" dirty="0">
                <a:solidFill>
                  <a:schemeClr val="accent2">
                    <a:lumMod val="50000"/>
                  </a:schemeClr>
                </a:solidFill>
                <a:latin typeface="Times New Roman" pitchFamily="18" charset="0"/>
                <a:cs typeface="Times New Roman" pitchFamily="18" charset="0"/>
              </a:rPr>
              <a:t>unnecessary. </a:t>
            </a:r>
            <a:r>
              <a:rPr lang="en-US" dirty="0" smtClean="0">
                <a:solidFill>
                  <a:schemeClr val="accent2">
                    <a:lumMod val="50000"/>
                  </a:schemeClr>
                </a:solidFill>
                <a:latin typeface="Times New Roman" pitchFamily="18" charset="0"/>
                <a:cs typeface="Times New Roman" pitchFamily="18" charset="0"/>
              </a:rPr>
              <a:t> </a:t>
            </a:r>
            <a:r>
              <a:rPr lang="en-US" b="1" dirty="0">
                <a:solidFill>
                  <a:schemeClr val="accent2">
                    <a:lumMod val="50000"/>
                  </a:schemeClr>
                </a:solidFill>
                <a:latin typeface="Times New Roman" pitchFamily="18" charset="0"/>
                <a:cs typeface="Times New Roman" pitchFamily="18" charset="0"/>
              </a:rPr>
              <a:t>BUT, </a:t>
            </a:r>
            <a:r>
              <a:rPr lang="en-US" dirty="0">
                <a:solidFill>
                  <a:schemeClr val="accent2">
                    <a:lumMod val="50000"/>
                  </a:schemeClr>
                </a:solidFill>
                <a:latin typeface="Times New Roman" pitchFamily="18" charset="0"/>
                <a:cs typeface="Times New Roman" pitchFamily="18" charset="0"/>
              </a:rPr>
              <a:t>2 Things happened </a:t>
            </a:r>
            <a:r>
              <a:rPr lang="en-US" dirty="0" smtClean="0">
                <a:solidFill>
                  <a:schemeClr val="accent2">
                    <a:lumMod val="50000"/>
                  </a:schemeClr>
                </a:solidFill>
                <a:latin typeface="Times New Roman" pitchFamily="18" charset="0"/>
                <a:cs typeface="Times New Roman" pitchFamily="18" charset="0"/>
              </a:rPr>
              <a:t>that caused </a:t>
            </a:r>
            <a:r>
              <a:rPr lang="en-US" dirty="0">
                <a:solidFill>
                  <a:schemeClr val="accent2">
                    <a:lumMod val="50000"/>
                  </a:schemeClr>
                </a:solidFill>
                <a:latin typeface="Times New Roman" pitchFamily="18" charset="0"/>
                <a:cs typeface="Times New Roman" pitchFamily="18" charset="0"/>
              </a:rPr>
              <a:t>the Schlieffen Plan to fail miserably:</a:t>
            </a:r>
          </a:p>
          <a:p>
            <a:pPr marL="0" indent="0">
              <a:buNone/>
            </a:pPr>
            <a:r>
              <a:rPr lang="en-US" b="1" dirty="0">
                <a:solidFill>
                  <a:schemeClr val="accent2">
                    <a:lumMod val="50000"/>
                  </a:schemeClr>
                </a:solidFill>
                <a:latin typeface="Times New Roman" pitchFamily="18" charset="0"/>
                <a:cs typeface="Times New Roman" pitchFamily="18" charset="0"/>
              </a:rPr>
              <a:t>	</a:t>
            </a:r>
            <a:r>
              <a:rPr lang="en-US" i="1" dirty="0" smtClean="0">
                <a:solidFill>
                  <a:schemeClr val="accent2">
                    <a:lumMod val="50000"/>
                  </a:schemeClr>
                </a:solidFill>
                <a:latin typeface="Times New Roman" pitchFamily="18" charset="0"/>
                <a:cs typeface="Times New Roman" pitchFamily="18" charset="0"/>
              </a:rPr>
              <a:t>1.Russia </a:t>
            </a:r>
            <a:r>
              <a:rPr lang="en-US" i="1" dirty="0">
                <a:solidFill>
                  <a:schemeClr val="accent2">
                    <a:lumMod val="50000"/>
                  </a:schemeClr>
                </a:solidFill>
                <a:latin typeface="Times New Roman" pitchFamily="18" charset="0"/>
                <a:cs typeface="Times New Roman" pitchFamily="18" charset="0"/>
              </a:rPr>
              <a:t>mobilized to the Austrian Front before </a:t>
            </a:r>
            <a:r>
              <a:rPr lang="en-US" i="1" dirty="0" smtClean="0">
                <a:solidFill>
                  <a:schemeClr val="accent2">
                    <a:lumMod val="50000"/>
                  </a:schemeClr>
                </a:solidFill>
                <a:latin typeface="Times New Roman" pitchFamily="18" charset="0"/>
                <a:cs typeface="Times New Roman" pitchFamily="18" charset="0"/>
              </a:rPr>
              <a:t>Germany </a:t>
            </a:r>
            <a:r>
              <a:rPr lang="en-US" i="1" dirty="0">
                <a:solidFill>
                  <a:schemeClr val="accent2">
                    <a:lumMod val="50000"/>
                  </a:schemeClr>
                </a:solidFill>
                <a:latin typeface="Times New Roman" pitchFamily="18" charset="0"/>
                <a:cs typeface="Times New Roman" pitchFamily="18" charset="0"/>
              </a:rPr>
              <a:t>mobilized, thus they were in </a:t>
            </a:r>
            <a:r>
              <a:rPr lang="en-US" i="1" dirty="0" smtClean="0">
                <a:solidFill>
                  <a:schemeClr val="accent2">
                    <a:lumMod val="50000"/>
                  </a:schemeClr>
                </a:solidFill>
                <a:latin typeface="Times New Roman" pitchFamily="18" charset="0"/>
                <a:cs typeface="Times New Roman" pitchFamily="18" charset="0"/>
              </a:rPr>
              <a:t>place before </a:t>
            </a:r>
            <a:r>
              <a:rPr lang="en-US" i="1" dirty="0">
                <a:solidFill>
                  <a:schemeClr val="accent2">
                    <a:lumMod val="50000"/>
                  </a:schemeClr>
                </a:solidFill>
                <a:latin typeface="Times New Roman" pitchFamily="18" charset="0"/>
                <a:cs typeface="Times New Roman" pitchFamily="18" charset="0"/>
              </a:rPr>
              <a:t>Germany ever got near Paris</a:t>
            </a:r>
          </a:p>
          <a:p>
            <a:pPr marL="0" indent="0">
              <a:buNone/>
            </a:pPr>
            <a:r>
              <a:rPr lang="en-US" i="1" dirty="0">
                <a:solidFill>
                  <a:schemeClr val="accent2">
                    <a:lumMod val="50000"/>
                  </a:schemeClr>
                </a:solidFill>
                <a:latin typeface="Times New Roman" pitchFamily="18" charset="0"/>
                <a:cs typeface="Times New Roman" pitchFamily="18" charset="0"/>
              </a:rPr>
              <a:t>	</a:t>
            </a:r>
            <a:r>
              <a:rPr lang="en-US" i="1" dirty="0" smtClean="0">
                <a:solidFill>
                  <a:schemeClr val="accent2">
                    <a:lumMod val="50000"/>
                  </a:schemeClr>
                </a:solidFill>
                <a:latin typeface="Times New Roman" pitchFamily="18" charset="0"/>
                <a:cs typeface="Times New Roman" pitchFamily="18" charset="0"/>
              </a:rPr>
              <a:t>2.Tactical </a:t>
            </a:r>
            <a:r>
              <a:rPr lang="en-US" i="1" dirty="0">
                <a:solidFill>
                  <a:schemeClr val="accent2">
                    <a:lumMod val="50000"/>
                  </a:schemeClr>
                </a:solidFill>
                <a:latin typeface="Times New Roman" pitchFamily="18" charset="0"/>
                <a:cs typeface="Times New Roman" pitchFamily="18" charset="0"/>
              </a:rPr>
              <a:t>German error allowed for successful </a:t>
            </a:r>
            <a:r>
              <a:rPr lang="en-US" i="1" dirty="0" smtClean="0">
                <a:solidFill>
                  <a:schemeClr val="accent2">
                    <a:lumMod val="50000"/>
                  </a:schemeClr>
                </a:solidFill>
                <a:latin typeface="Times New Roman" pitchFamily="18" charset="0"/>
                <a:cs typeface="Times New Roman" pitchFamily="18" charset="0"/>
              </a:rPr>
              <a:t> French </a:t>
            </a:r>
            <a:r>
              <a:rPr lang="en-US" i="1" dirty="0">
                <a:solidFill>
                  <a:schemeClr val="accent2">
                    <a:lumMod val="50000"/>
                  </a:schemeClr>
                </a:solidFill>
                <a:latin typeface="Times New Roman" pitchFamily="18" charset="0"/>
                <a:cs typeface="Times New Roman" pitchFamily="18" charset="0"/>
              </a:rPr>
              <a:t>Counter Attack.</a:t>
            </a:r>
          </a:p>
          <a:p>
            <a:endParaRPr lang="en-US" sz="1400" dirty="0"/>
          </a:p>
        </p:txBody>
      </p:sp>
    </p:spTree>
    <p:extLst>
      <p:ext uri="{BB962C8B-B14F-4D97-AF65-F5344CB8AC3E}">
        <p14:creationId xmlns:p14="http://schemas.microsoft.com/office/powerpoint/2010/main" val="106577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Kind of War</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AutoNum type="arabicPeriod" startAt="2"/>
            </a:pPr>
            <a:r>
              <a:rPr lang="en-US" dirty="0">
                <a:solidFill>
                  <a:schemeClr val="accent2">
                    <a:lumMod val="50000"/>
                  </a:schemeClr>
                </a:solidFill>
                <a:latin typeface="Times New Roman" pitchFamily="18" charset="0"/>
                <a:cs typeface="Times New Roman" pitchFamily="18" charset="0"/>
              </a:rPr>
              <a:t>Winter and endless machine gun fire forces both sides to “dig in”- thus vast networks of trenches to be dug- stretched for hundreds of miles- “From the Swiss border to the English Channel”</a:t>
            </a:r>
          </a:p>
          <a:p>
            <a:pPr marL="457200" indent="-457200">
              <a:buAutoNum type="arabicPeriod" startAt="2"/>
            </a:pPr>
            <a:r>
              <a:rPr lang="en-US" dirty="0">
                <a:solidFill>
                  <a:schemeClr val="accent2">
                    <a:lumMod val="50000"/>
                  </a:schemeClr>
                </a:solidFill>
                <a:latin typeface="Times New Roman" pitchFamily="18" charset="0"/>
                <a:cs typeface="Times New Roman" pitchFamily="18" charset="0"/>
              </a:rPr>
              <a:t>Trenches become vast networks of bunkers, machine gun emplacements, barracks, barbed wire defenses</a:t>
            </a:r>
          </a:p>
          <a:p>
            <a:pPr marL="457200" indent="-457200">
              <a:buAutoNum type="arabicPeriod" startAt="2"/>
            </a:pPr>
            <a:r>
              <a:rPr lang="en-US" dirty="0">
                <a:solidFill>
                  <a:schemeClr val="accent2">
                    <a:lumMod val="50000"/>
                  </a:schemeClr>
                </a:solidFill>
                <a:latin typeface="Times New Roman" pitchFamily="18" charset="0"/>
                <a:cs typeface="Times New Roman" pitchFamily="18" charset="0"/>
              </a:rPr>
              <a:t>Different forms of trenches developed (fire, communication, connection, cover)</a:t>
            </a:r>
          </a:p>
          <a:p>
            <a:pPr marL="457200" indent="-457200">
              <a:buAutoNum type="arabicPeriod" startAt="2"/>
            </a:pPr>
            <a:r>
              <a:rPr lang="en-US" dirty="0">
                <a:solidFill>
                  <a:schemeClr val="accent2">
                    <a:lumMod val="50000"/>
                  </a:schemeClr>
                </a:solidFill>
                <a:latin typeface="Times New Roman" pitchFamily="18" charset="0"/>
                <a:cs typeface="Times New Roman" pitchFamily="18" charset="0"/>
              </a:rPr>
              <a:t>Men waited in the trenches for weeks, waiting for the order</a:t>
            </a:r>
          </a:p>
          <a:p>
            <a:pPr marL="457200" indent="-457200">
              <a:buNone/>
            </a:pPr>
            <a:r>
              <a:rPr lang="en-US" dirty="0">
                <a:solidFill>
                  <a:schemeClr val="accent2">
                    <a:lumMod val="50000"/>
                  </a:schemeClr>
                </a:solidFill>
                <a:latin typeface="Times New Roman" pitchFamily="18" charset="0"/>
                <a:cs typeface="Times New Roman" pitchFamily="18" charset="0"/>
              </a:rPr>
              <a:t>	* exposed to constant shelling</a:t>
            </a:r>
          </a:p>
          <a:p>
            <a:pPr marL="457200" indent="-457200">
              <a:buNone/>
            </a:pPr>
            <a:r>
              <a:rPr lang="en-US" dirty="0">
                <a:solidFill>
                  <a:schemeClr val="accent2">
                    <a:lumMod val="50000"/>
                  </a:schemeClr>
                </a:solidFill>
                <a:latin typeface="Times New Roman" pitchFamily="18" charset="0"/>
                <a:cs typeface="Times New Roman" pitchFamily="18" charset="0"/>
              </a:rPr>
              <a:t>	* Subject to disease/ rats/lice/mud</a:t>
            </a:r>
          </a:p>
          <a:p>
            <a:pPr marL="457200" indent="-457200">
              <a:buNone/>
            </a:pPr>
            <a:r>
              <a:rPr lang="en-US" dirty="0">
                <a:solidFill>
                  <a:schemeClr val="accent2">
                    <a:lumMod val="50000"/>
                  </a:schemeClr>
                </a:solidFill>
                <a:latin typeface="Times New Roman" pitchFamily="18" charset="0"/>
                <a:cs typeface="Times New Roman" pitchFamily="18" charset="0"/>
              </a:rPr>
              <a:t>	* Dead Bodies everywhere</a:t>
            </a:r>
          </a:p>
          <a:p>
            <a:pPr marL="457200" indent="-457200">
              <a:buNone/>
            </a:pPr>
            <a:r>
              <a:rPr lang="en-US" dirty="0">
                <a:solidFill>
                  <a:schemeClr val="accent2">
                    <a:lumMod val="50000"/>
                  </a:schemeClr>
                </a:solidFill>
                <a:latin typeface="Times New Roman" pitchFamily="18" charset="0"/>
                <a:cs typeface="Times New Roman" pitchFamily="18" charset="0"/>
              </a:rPr>
              <a:t>6. “No Man’s land” – Infantry charges- a few to several hundred yards to the enemy trench line- hundreds (thousands) die every day in back and forth battles where no territory is gained.</a:t>
            </a:r>
          </a:p>
          <a:p>
            <a:pPr marL="457200" indent="-457200">
              <a:buNone/>
            </a:pPr>
            <a:r>
              <a:rPr lang="en-US" dirty="0">
                <a:solidFill>
                  <a:schemeClr val="accent2">
                    <a:lumMod val="50000"/>
                  </a:schemeClr>
                </a:solidFill>
                <a:latin typeface="Times New Roman" pitchFamily="18" charset="0"/>
                <a:cs typeface="Times New Roman" pitchFamily="18" charset="0"/>
              </a:rPr>
              <a:t>	~ </a:t>
            </a:r>
            <a:r>
              <a:rPr lang="en-US" i="1" dirty="0">
                <a:solidFill>
                  <a:schemeClr val="accent2">
                    <a:lumMod val="50000"/>
                  </a:schemeClr>
                </a:solidFill>
                <a:latin typeface="Times New Roman" pitchFamily="18" charset="0"/>
                <a:cs typeface="Times New Roman" pitchFamily="18" charset="0"/>
              </a:rPr>
              <a:t>Stalemate</a:t>
            </a:r>
            <a:endParaRPr lang="en-US" dirty="0">
              <a:solidFill>
                <a:schemeClr val="accent2">
                  <a:lumMod val="50000"/>
                </a:schemeClr>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41414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Kind of War</a:t>
            </a:r>
            <a:endParaRPr lang="en-US" dirty="0"/>
          </a:p>
        </p:txBody>
      </p:sp>
      <p:sp>
        <p:nvSpPr>
          <p:cNvPr id="3" name="Content Placeholder 2"/>
          <p:cNvSpPr>
            <a:spLocks noGrp="1"/>
          </p:cNvSpPr>
          <p:nvPr>
            <p:ph idx="1"/>
          </p:nvPr>
        </p:nvSpPr>
        <p:spPr/>
        <p:txBody>
          <a:bodyPr>
            <a:noAutofit/>
          </a:bodyPr>
          <a:lstStyle/>
          <a:p>
            <a:pPr marL="457200" indent="-457200">
              <a:buAutoNum type="alphaUcPeriod" startAt="2"/>
            </a:pPr>
            <a:r>
              <a:rPr lang="en-US" sz="2000" dirty="0">
                <a:solidFill>
                  <a:schemeClr val="accent2">
                    <a:lumMod val="50000"/>
                  </a:schemeClr>
                </a:solidFill>
                <a:latin typeface="Times New Roman" pitchFamily="18" charset="0"/>
                <a:cs typeface="Times New Roman" pitchFamily="18" charset="0"/>
              </a:rPr>
              <a:t>Costly Battles</a:t>
            </a:r>
          </a:p>
          <a:p>
            <a:pPr marL="457200" indent="-457200">
              <a:buNone/>
            </a:pPr>
            <a:r>
              <a:rPr lang="en-US" sz="2000" dirty="0">
                <a:solidFill>
                  <a:schemeClr val="accent2">
                    <a:lumMod val="50000"/>
                  </a:schemeClr>
                </a:solidFill>
                <a:latin typeface="Times New Roman" pitchFamily="18" charset="0"/>
                <a:cs typeface="Times New Roman" pitchFamily="18" charset="0"/>
              </a:rPr>
              <a:t>	1.	Verdun- Germans vs. France- “They Shall Not Pass”- 	</a:t>
            </a:r>
            <a:endParaRPr lang="en-US" sz="2000" dirty="0" smtClean="0">
              <a:solidFill>
                <a:schemeClr val="accent2">
                  <a:lumMod val="50000"/>
                </a:schemeClr>
              </a:solidFill>
              <a:latin typeface="Times New Roman" pitchFamily="18" charset="0"/>
              <a:cs typeface="Times New Roman" pitchFamily="18" charset="0"/>
            </a:endParaRPr>
          </a:p>
          <a:p>
            <a:pPr marL="457200" indent="-457200">
              <a:buNone/>
            </a:pPr>
            <a:r>
              <a:rPr lang="en-US" sz="2000" dirty="0">
                <a:solidFill>
                  <a:schemeClr val="accent2">
                    <a:lumMod val="50000"/>
                  </a:schemeClr>
                </a:solidFill>
                <a:latin typeface="Times New Roman" pitchFamily="18" charset="0"/>
                <a:cs typeface="Times New Roman" pitchFamily="18" charset="0"/>
              </a:rPr>
              <a:t>	</a:t>
            </a:r>
            <a:r>
              <a:rPr lang="en-US" sz="2000" dirty="0" smtClean="0">
                <a:solidFill>
                  <a:schemeClr val="accent2">
                    <a:lumMod val="50000"/>
                  </a:schemeClr>
                </a:solidFill>
                <a:latin typeface="Times New Roman" pitchFamily="18" charset="0"/>
                <a:cs typeface="Times New Roman" pitchFamily="18" charset="0"/>
              </a:rPr>
              <a:t>	500,000 </a:t>
            </a:r>
            <a:r>
              <a:rPr lang="en-US" sz="2000" dirty="0">
                <a:solidFill>
                  <a:schemeClr val="accent2">
                    <a:lumMod val="50000"/>
                  </a:schemeClr>
                </a:solidFill>
                <a:latin typeface="Times New Roman" pitchFamily="18" charset="0"/>
                <a:cs typeface="Times New Roman" pitchFamily="18" charset="0"/>
              </a:rPr>
              <a:t>casualties </a:t>
            </a:r>
          </a:p>
          <a:p>
            <a:pPr marL="457200" indent="-457200">
              <a:buNone/>
            </a:pPr>
            <a:r>
              <a:rPr lang="en-US" sz="2000" dirty="0">
                <a:solidFill>
                  <a:schemeClr val="accent2">
                    <a:lumMod val="50000"/>
                  </a:schemeClr>
                </a:solidFill>
                <a:latin typeface="Times New Roman" pitchFamily="18" charset="0"/>
                <a:cs typeface="Times New Roman" pitchFamily="18" charset="0"/>
              </a:rPr>
              <a:t>	2.	The Somme- Germans v. Brits-  July to November of </a:t>
            </a:r>
            <a:r>
              <a:rPr lang="en-US" sz="2000" dirty="0" smtClean="0">
                <a:solidFill>
                  <a:schemeClr val="accent2">
                    <a:lumMod val="50000"/>
                  </a:schemeClr>
                </a:solidFill>
                <a:latin typeface="Times New Roman" pitchFamily="18" charset="0"/>
                <a:cs typeface="Times New Roman" pitchFamily="18" charset="0"/>
              </a:rPr>
              <a:t>1916</a:t>
            </a:r>
          </a:p>
          <a:p>
            <a:pPr marL="457200" indent="-457200">
              <a:buNone/>
            </a:pPr>
            <a:r>
              <a:rPr lang="en-US" sz="2000" dirty="0">
                <a:solidFill>
                  <a:schemeClr val="accent2">
                    <a:lumMod val="50000"/>
                  </a:schemeClr>
                </a:solidFill>
                <a:latin typeface="Times New Roman" pitchFamily="18" charset="0"/>
                <a:cs typeface="Times New Roman" pitchFamily="18" charset="0"/>
              </a:rPr>
              <a:t>	</a:t>
            </a:r>
            <a:r>
              <a:rPr lang="en-US" sz="2000" dirty="0" smtClean="0">
                <a:solidFill>
                  <a:schemeClr val="accent2">
                    <a:lumMod val="50000"/>
                  </a:schemeClr>
                </a:solidFill>
                <a:latin typeface="Times New Roman" pitchFamily="18" charset="0"/>
                <a:cs typeface="Times New Roman" pitchFamily="18" charset="0"/>
              </a:rPr>
              <a:t>The </a:t>
            </a:r>
            <a:r>
              <a:rPr lang="en-US" sz="2000" dirty="0">
                <a:solidFill>
                  <a:schemeClr val="accent2">
                    <a:lumMod val="50000"/>
                  </a:schemeClr>
                </a:solidFill>
                <a:latin typeface="Times New Roman" pitchFamily="18" charset="0"/>
                <a:cs typeface="Times New Roman" pitchFamily="18" charset="0"/>
              </a:rPr>
              <a:t>British sustained nearly 60,000 casualties on the first 	day, 19,200 of which were killed in the fighting.  Overall </a:t>
            </a:r>
            <a:r>
              <a:rPr lang="en-US" sz="2000" dirty="0" smtClean="0">
                <a:solidFill>
                  <a:schemeClr val="accent2">
                    <a:lumMod val="50000"/>
                  </a:schemeClr>
                </a:solidFill>
                <a:latin typeface="Times New Roman" pitchFamily="18" charset="0"/>
                <a:cs typeface="Times New Roman" pitchFamily="18" charset="0"/>
              </a:rPr>
              <a:t>almost </a:t>
            </a:r>
            <a:r>
              <a:rPr lang="en-US" sz="2000" dirty="0">
                <a:solidFill>
                  <a:schemeClr val="accent2">
                    <a:lumMod val="50000"/>
                  </a:schemeClr>
                </a:solidFill>
                <a:latin typeface="Times New Roman" pitchFamily="18" charset="0"/>
                <a:cs typeface="Times New Roman" pitchFamily="18" charset="0"/>
              </a:rPr>
              <a:t>1.5 million casualties were sustained in this 5 month </a:t>
            </a:r>
            <a:r>
              <a:rPr lang="en-US" sz="2000" dirty="0" smtClean="0">
                <a:solidFill>
                  <a:schemeClr val="accent2">
                    <a:lumMod val="50000"/>
                  </a:schemeClr>
                </a:solidFill>
                <a:latin typeface="Times New Roman" pitchFamily="18" charset="0"/>
                <a:cs typeface="Times New Roman" pitchFamily="18" charset="0"/>
              </a:rPr>
              <a:t>long </a:t>
            </a:r>
            <a:r>
              <a:rPr lang="en-US" sz="2000" dirty="0">
                <a:solidFill>
                  <a:schemeClr val="accent2">
                    <a:lumMod val="50000"/>
                  </a:schemeClr>
                </a:solidFill>
                <a:latin typeface="Times New Roman" pitchFamily="18" charset="0"/>
                <a:cs typeface="Times New Roman" pitchFamily="18" charset="0"/>
              </a:rPr>
              <a:t>battle</a:t>
            </a:r>
            <a:r>
              <a:rPr lang="en-US" sz="2000" dirty="0" smtClean="0">
                <a:solidFill>
                  <a:schemeClr val="accent2">
                    <a:lumMod val="50000"/>
                  </a:schemeClr>
                </a:solidFill>
                <a:latin typeface="Times New Roman" pitchFamily="18" charset="0"/>
                <a:cs typeface="Times New Roman" pitchFamily="18" charset="0"/>
              </a:rPr>
              <a:t>.</a:t>
            </a:r>
            <a:endParaRPr lang="en-US" sz="2000" dirty="0">
              <a:solidFill>
                <a:schemeClr val="accent2">
                  <a:lumMod val="50000"/>
                </a:schemeClr>
              </a:solidFill>
              <a:latin typeface="Times New Roman" pitchFamily="18" charset="0"/>
              <a:cs typeface="Times New Roman" pitchFamily="18" charset="0"/>
            </a:endParaRPr>
          </a:p>
          <a:p>
            <a:pPr marL="457200" indent="-457200">
              <a:buAutoNum type="alphaUcPeriod" startAt="3"/>
            </a:pPr>
            <a:r>
              <a:rPr lang="en-US" sz="2000" dirty="0">
                <a:solidFill>
                  <a:schemeClr val="accent2">
                    <a:lumMod val="50000"/>
                  </a:schemeClr>
                </a:solidFill>
                <a:latin typeface="Times New Roman" pitchFamily="18" charset="0"/>
                <a:cs typeface="Times New Roman" pitchFamily="18" charset="0"/>
              </a:rPr>
              <a:t>A war of machines (The Industrial Revolution applied to Killing)</a:t>
            </a:r>
            <a:r>
              <a:rPr lang="en-US" dirty="0">
                <a:solidFill>
                  <a:schemeClr val="accent2">
                    <a:lumMod val="50000"/>
                  </a:schemeClr>
                </a:solidFill>
                <a:latin typeface="Times New Roman" pitchFamily="18" charset="0"/>
                <a:cs typeface="Times New Roman" pitchFamily="18" charset="0"/>
              </a:rPr>
              <a:t>.     </a:t>
            </a:r>
          </a:p>
          <a:p>
            <a:pPr marL="457200" indent="-457200">
              <a:lnSpc>
                <a:spcPct val="100000"/>
              </a:lnSpc>
              <a:spcBef>
                <a:spcPts val="0"/>
              </a:spcBef>
              <a:spcAft>
                <a:spcPts val="0"/>
              </a:spcAft>
              <a:buNone/>
            </a:pPr>
            <a:r>
              <a:rPr lang="en-US" sz="2000" dirty="0">
                <a:solidFill>
                  <a:schemeClr val="accent2">
                    <a:lumMod val="50000"/>
                  </a:schemeClr>
                </a:solidFill>
                <a:latin typeface="Times New Roman" pitchFamily="18" charset="0"/>
                <a:cs typeface="Times New Roman" pitchFamily="18" charset="0"/>
              </a:rPr>
              <a:t>	1. new powerful artillery- shoots from miles away, 100 lb. shells</a:t>
            </a:r>
          </a:p>
          <a:p>
            <a:pPr marL="457200" indent="-457200">
              <a:lnSpc>
                <a:spcPct val="100000"/>
              </a:lnSpc>
              <a:spcBef>
                <a:spcPts val="0"/>
              </a:spcBef>
              <a:spcAft>
                <a:spcPts val="0"/>
              </a:spcAft>
              <a:buNone/>
            </a:pPr>
            <a:r>
              <a:rPr lang="en-US" sz="2000" dirty="0">
                <a:solidFill>
                  <a:schemeClr val="accent2">
                    <a:lumMod val="50000"/>
                  </a:schemeClr>
                </a:solidFill>
                <a:latin typeface="Times New Roman" pitchFamily="18" charset="0"/>
                <a:cs typeface="Times New Roman" pitchFamily="18" charset="0"/>
              </a:rPr>
              <a:t>	2. machine guns- mass produced on assembly lines</a:t>
            </a:r>
          </a:p>
          <a:p>
            <a:pPr marL="457200" indent="-457200">
              <a:lnSpc>
                <a:spcPct val="100000"/>
              </a:lnSpc>
              <a:spcBef>
                <a:spcPts val="0"/>
              </a:spcBef>
              <a:spcAft>
                <a:spcPts val="0"/>
              </a:spcAft>
              <a:buNone/>
            </a:pPr>
            <a:r>
              <a:rPr lang="en-US" sz="2000" dirty="0">
                <a:solidFill>
                  <a:schemeClr val="accent2">
                    <a:lumMod val="50000"/>
                  </a:schemeClr>
                </a:solidFill>
                <a:latin typeface="Times New Roman" pitchFamily="18" charset="0"/>
                <a:cs typeface="Times New Roman" pitchFamily="18" charset="0"/>
              </a:rPr>
              <a:t>	3. Tanks introduced in this war</a:t>
            </a:r>
          </a:p>
          <a:p>
            <a:pPr marL="457200" indent="-457200">
              <a:lnSpc>
                <a:spcPct val="100000"/>
              </a:lnSpc>
              <a:spcBef>
                <a:spcPts val="0"/>
              </a:spcBef>
              <a:spcAft>
                <a:spcPts val="0"/>
              </a:spcAft>
              <a:buNone/>
            </a:pPr>
            <a:r>
              <a:rPr lang="en-US" sz="2000" dirty="0">
                <a:solidFill>
                  <a:schemeClr val="accent2">
                    <a:lumMod val="50000"/>
                  </a:schemeClr>
                </a:solidFill>
                <a:latin typeface="Times New Roman" pitchFamily="18" charset="0"/>
                <a:cs typeface="Times New Roman" pitchFamily="18" charset="0"/>
              </a:rPr>
              <a:t>	4. Submarines used for the first time on a widespread scale</a:t>
            </a:r>
          </a:p>
          <a:p>
            <a:endParaRPr lang="en-US" sz="2000" dirty="0"/>
          </a:p>
        </p:txBody>
      </p:sp>
    </p:spTree>
    <p:extLst>
      <p:ext uri="{BB962C8B-B14F-4D97-AF65-F5344CB8AC3E}">
        <p14:creationId xmlns:p14="http://schemas.microsoft.com/office/powerpoint/2010/main" val="259660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Kind of War</a:t>
            </a:r>
            <a:endParaRPr lang="en-US" dirty="0"/>
          </a:p>
        </p:txBody>
      </p:sp>
      <p:sp>
        <p:nvSpPr>
          <p:cNvPr id="3" name="Content Placeholder 2"/>
          <p:cNvSpPr>
            <a:spLocks noGrp="1"/>
          </p:cNvSpPr>
          <p:nvPr>
            <p:ph idx="1"/>
          </p:nvPr>
        </p:nvSpPr>
        <p:spPr/>
        <p:txBody>
          <a:bodyPr>
            <a:normAutofit/>
          </a:bodyPr>
          <a:lstStyle/>
          <a:p>
            <a:pPr marL="457200" indent="-457200">
              <a:buNone/>
            </a:pPr>
            <a:r>
              <a:rPr lang="en-US" sz="2400" dirty="0">
                <a:latin typeface="Times New Roman" pitchFamily="18" charset="0"/>
                <a:cs typeface="Times New Roman" pitchFamily="18" charset="0"/>
              </a:rPr>
              <a:t>5. </a:t>
            </a:r>
            <a:r>
              <a:rPr lang="en-US" sz="2400" dirty="0">
                <a:solidFill>
                  <a:schemeClr val="accent2">
                    <a:lumMod val="50000"/>
                  </a:schemeClr>
                </a:solidFill>
                <a:latin typeface="Times New Roman" pitchFamily="18" charset="0"/>
                <a:cs typeface="Times New Roman" pitchFamily="18" charset="0"/>
              </a:rPr>
              <a:t>Airplanes- mostly fighters and reconnaissance</a:t>
            </a:r>
          </a:p>
          <a:p>
            <a:pPr marL="457200" indent="-457200">
              <a:buNone/>
            </a:pPr>
            <a:r>
              <a:rPr lang="en-US" sz="2400" dirty="0">
                <a:solidFill>
                  <a:schemeClr val="accent2">
                    <a:lumMod val="50000"/>
                  </a:schemeClr>
                </a:solidFill>
                <a:latin typeface="Times New Roman" pitchFamily="18" charset="0"/>
                <a:cs typeface="Times New Roman" pitchFamily="18" charset="0"/>
              </a:rPr>
              <a:t>		* Pilots considered themselves to be like medieval knights</a:t>
            </a:r>
          </a:p>
          <a:p>
            <a:pPr marL="457200" indent="-457200">
              <a:buNone/>
            </a:pPr>
            <a:r>
              <a:rPr lang="en-US" sz="2400" dirty="0">
                <a:solidFill>
                  <a:schemeClr val="accent2">
                    <a:lumMod val="50000"/>
                  </a:schemeClr>
                </a:solidFill>
                <a:latin typeface="Times New Roman" pitchFamily="18" charset="0"/>
                <a:cs typeface="Times New Roman" pitchFamily="18" charset="0"/>
              </a:rPr>
              <a:t>6. poison gas-  First major use at the 2</a:t>
            </a:r>
            <a:r>
              <a:rPr lang="en-US" sz="2400" baseline="30000" dirty="0">
                <a:solidFill>
                  <a:schemeClr val="accent2">
                    <a:lumMod val="50000"/>
                  </a:schemeClr>
                </a:solidFill>
                <a:latin typeface="Times New Roman" pitchFamily="18" charset="0"/>
                <a:cs typeface="Times New Roman" pitchFamily="18" charset="0"/>
              </a:rPr>
              <a:t>nd</a:t>
            </a:r>
            <a:r>
              <a:rPr lang="en-US" sz="2400" dirty="0">
                <a:solidFill>
                  <a:schemeClr val="accent2">
                    <a:lumMod val="50000"/>
                  </a:schemeClr>
                </a:solidFill>
                <a:latin typeface="Times New Roman" pitchFamily="18" charset="0"/>
                <a:cs typeface="Times New Roman" pitchFamily="18" charset="0"/>
              </a:rPr>
              <a:t> Battle of Ypres 1915- 4 		mile stretch where gas was released</a:t>
            </a:r>
          </a:p>
          <a:p>
            <a:pPr marL="457200" indent="-457200">
              <a:buNone/>
            </a:pPr>
            <a:r>
              <a:rPr lang="en-US" sz="2400" dirty="0">
                <a:solidFill>
                  <a:schemeClr val="accent2">
                    <a:lumMod val="50000"/>
                  </a:schemeClr>
                </a:solidFill>
                <a:latin typeface="Times New Roman" pitchFamily="18" charset="0"/>
                <a:cs typeface="Times New Roman" pitchFamily="18" charset="0"/>
              </a:rPr>
              <a:t>	* Only 4% of all combat deaths directly related to Gas</a:t>
            </a:r>
          </a:p>
          <a:p>
            <a:pPr marL="457200" indent="-457200">
              <a:buNone/>
            </a:pPr>
            <a:r>
              <a:rPr lang="en-US" sz="2400" dirty="0">
                <a:solidFill>
                  <a:schemeClr val="accent2">
                    <a:lumMod val="50000"/>
                  </a:schemeClr>
                </a:solidFill>
                <a:latin typeface="Times New Roman" pitchFamily="18" charset="0"/>
                <a:cs typeface="Times New Roman" pitchFamily="18" charset="0"/>
              </a:rPr>
              <a:t>	* However, the most feared weapon of the war		</a:t>
            </a:r>
          </a:p>
          <a:p>
            <a:pPr marL="457200" indent="-457200">
              <a:buNone/>
            </a:pPr>
            <a:r>
              <a:rPr lang="en-US" sz="2400" dirty="0">
                <a:solidFill>
                  <a:schemeClr val="accent2">
                    <a:lumMod val="50000"/>
                  </a:schemeClr>
                </a:solidFill>
                <a:latin typeface="Times New Roman" pitchFamily="18" charset="0"/>
                <a:cs typeface="Times New Roman" pitchFamily="18" charset="0"/>
              </a:rPr>
              <a:t>	* </a:t>
            </a:r>
            <a:r>
              <a:rPr lang="en-US" sz="2400" u="sng" dirty="0">
                <a:solidFill>
                  <a:schemeClr val="accent2">
                    <a:lumMod val="50000"/>
                  </a:schemeClr>
                </a:solidFill>
                <a:latin typeface="Times New Roman" pitchFamily="18" charset="0"/>
                <a:cs typeface="Times New Roman" pitchFamily="18" charset="0"/>
              </a:rPr>
              <a:t>Most common </a:t>
            </a:r>
            <a:r>
              <a:rPr lang="en-US" sz="2400" dirty="0">
                <a:solidFill>
                  <a:schemeClr val="accent2">
                    <a:lumMod val="50000"/>
                  </a:schemeClr>
                </a:solidFill>
                <a:latin typeface="Times New Roman" pitchFamily="18" charset="0"/>
                <a:cs typeface="Times New Roman" pitchFamily="18" charset="0"/>
              </a:rPr>
              <a:t>gases-   tear gas, mustard gas, chlorine gas,  </a:t>
            </a:r>
          </a:p>
          <a:p>
            <a:pPr marL="457200" indent="-457200">
              <a:buNone/>
            </a:pPr>
            <a:r>
              <a:rPr lang="en-US" sz="2400" dirty="0">
                <a:solidFill>
                  <a:schemeClr val="accent2">
                    <a:lumMod val="50000"/>
                  </a:schemeClr>
                </a:solidFill>
                <a:latin typeface="Times New Roman" pitchFamily="18" charset="0"/>
                <a:cs typeface="Times New Roman" pitchFamily="18" charset="0"/>
              </a:rPr>
              <a:t>	     			          and phosgene gas.</a:t>
            </a:r>
          </a:p>
          <a:p>
            <a:endParaRPr lang="en-US" sz="2400" dirty="0"/>
          </a:p>
        </p:txBody>
      </p:sp>
    </p:spTree>
    <p:extLst>
      <p:ext uri="{BB962C8B-B14F-4D97-AF65-F5344CB8AC3E}">
        <p14:creationId xmlns:p14="http://schemas.microsoft.com/office/powerpoint/2010/main" val="1364300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 </a:t>
            </a:r>
            <a:endParaRPr lang="en-US" dirty="0"/>
          </a:p>
        </p:txBody>
      </p:sp>
      <p:sp>
        <p:nvSpPr>
          <p:cNvPr id="3" name="Content Placeholder 2"/>
          <p:cNvSpPr>
            <a:spLocks noGrp="1"/>
          </p:cNvSpPr>
          <p:nvPr>
            <p:ph idx="1"/>
          </p:nvPr>
        </p:nvSpPr>
        <p:spPr/>
        <p:txBody>
          <a:bodyPr/>
          <a:lstStyle/>
          <a:p>
            <a:pPr marL="0" indent="0">
              <a:buNone/>
            </a:pPr>
            <a:r>
              <a:rPr lang="en-US" dirty="0"/>
              <a:t>Germany on the move- packet pages 13-17</a:t>
            </a:r>
          </a:p>
          <a:p>
            <a:pPr>
              <a:buFont typeface="Arial" charset="0"/>
              <a:buChar char="•"/>
            </a:pPr>
            <a:r>
              <a:rPr lang="en-US" dirty="0"/>
              <a:t>Complete packet pages with a partner.  Be prepared to 	discuss your responses with the class.  </a:t>
            </a:r>
          </a:p>
          <a:p>
            <a:endParaRPr lang="en-US" dirty="0"/>
          </a:p>
        </p:txBody>
      </p:sp>
    </p:spTree>
    <p:extLst>
      <p:ext uri="{BB962C8B-B14F-4D97-AF65-F5344CB8AC3E}">
        <p14:creationId xmlns:p14="http://schemas.microsoft.com/office/powerpoint/2010/main" val="2875566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Battles of WWI</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latin typeface="Times New Roman" panose="02020603050405020304" pitchFamily="18" charset="0"/>
                <a:cs typeface="Times New Roman" panose="02020603050405020304" pitchFamily="18" charset="0"/>
              </a:rPr>
              <a:t>Battle of Mons- </a:t>
            </a:r>
            <a:r>
              <a:rPr lang="en-US" dirty="0">
                <a:latin typeface="Times New Roman" panose="02020603050405020304" pitchFamily="18" charset="0"/>
                <a:cs typeface="Times New Roman" panose="02020603050405020304" pitchFamily="18" charset="0"/>
              </a:rPr>
              <a:t>Aug. 1914-first encounter between Br. and Ger. Br. Retreat.</a:t>
            </a:r>
          </a:p>
          <a:p>
            <a:pPr>
              <a:buNone/>
            </a:pPr>
            <a:r>
              <a:rPr lang="en-US" b="1" dirty="0">
                <a:latin typeface="Times New Roman" panose="02020603050405020304" pitchFamily="18" charset="0"/>
                <a:cs typeface="Times New Roman" panose="02020603050405020304" pitchFamily="18" charset="0"/>
              </a:rPr>
              <a:t>Battle of </a:t>
            </a:r>
            <a:r>
              <a:rPr lang="en-US" b="1" dirty="0" err="1">
                <a:latin typeface="Times New Roman" panose="02020603050405020304" pitchFamily="18" charset="0"/>
                <a:cs typeface="Times New Roman" panose="02020603050405020304" pitchFamily="18" charset="0"/>
              </a:rPr>
              <a:t>Tannenberg</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Aug. 1914- first battle of E. Front. Huge Rus. Casualties</a:t>
            </a:r>
          </a:p>
          <a:p>
            <a:pPr>
              <a:buNone/>
            </a:pPr>
            <a:r>
              <a:rPr lang="en-US" b="1" dirty="0">
                <a:latin typeface="Times New Roman" panose="02020603050405020304" pitchFamily="18" charset="0"/>
                <a:cs typeface="Times New Roman" panose="02020603050405020304" pitchFamily="18" charset="0"/>
              </a:rPr>
              <a:t>Battle of the Marne </a:t>
            </a: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Sept. ’14 -Germans retreat, Schlieffen plan thwarted</a:t>
            </a:r>
          </a:p>
          <a:p>
            <a:pPr>
              <a:buNone/>
            </a:pPr>
            <a:r>
              <a:rPr lang="en-US" b="1" dirty="0">
                <a:latin typeface="Times New Roman" panose="02020603050405020304" pitchFamily="18" charset="0"/>
                <a:cs typeface="Times New Roman" panose="02020603050405020304" pitchFamily="18" charset="0"/>
              </a:rPr>
              <a:t>Battle of Ypres- </a:t>
            </a:r>
            <a:r>
              <a:rPr lang="en-US" dirty="0">
                <a:latin typeface="Times New Roman" panose="02020603050405020304" pitchFamily="18" charset="0"/>
                <a:cs typeface="Times New Roman" panose="02020603050405020304" pitchFamily="18" charset="0"/>
              </a:rPr>
              <a:t>Apr.-May 1915 first recorded use of gas warfare.</a:t>
            </a:r>
          </a:p>
          <a:p>
            <a:pPr>
              <a:buNone/>
            </a:pPr>
            <a:r>
              <a:rPr lang="en-US" b="1" dirty="0">
                <a:latin typeface="Times New Roman" panose="02020603050405020304" pitchFamily="18" charset="0"/>
                <a:cs typeface="Times New Roman" panose="02020603050405020304" pitchFamily="18" charset="0"/>
              </a:rPr>
              <a:t>Gallipoli Campaign- </a:t>
            </a:r>
            <a:r>
              <a:rPr lang="en-US" dirty="0">
                <a:latin typeface="Times New Roman" panose="02020603050405020304" pitchFamily="18" charset="0"/>
                <a:cs typeface="Times New Roman" panose="02020603050405020304" pitchFamily="18" charset="0"/>
              </a:rPr>
              <a:t>Mar.’15-Jan.’16- battle for control of the Dardanelle </a:t>
            </a:r>
            <a:r>
              <a:rPr lang="en-US" dirty="0" err="1">
                <a:latin typeface="Times New Roman" panose="02020603050405020304" pitchFamily="18" charset="0"/>
                <a:cs typeface="Times New Roman" panose="02020603050405020304" pitchFamily="18" charset="0"/>
              </a:rPr>
              <a:t>Sts</a:t>
            </a:r>
            <a:r>
              <a:rPr lang="en-US" dirty="0">
                <a:latin typeface="Times New Roman" panose="02020603050405020304" pitchFamily="18" charset="0"/>
                <a:cs typeface="Times New Roman" panose="02020603050405020304" pitchFamily="18" charset="0"/>
              </a:rPr>
              <a:t>.</a:t>
            </a:r>
          </a:p>
          <a:p>
            <a:pPr>
              <a:buNone/>
            </a:pPr>
            <a:r>
              <a:rPr lang="en-US" dirty="0">
                <a:latin typeface="Times New Roman" panose="02020603050405020304" pitchFamily="18" charset="0"/>
                <a:cs typeface="Times New Roman" panose="02020603050405020304" pitchFamily="18" charset="0"/>
              </a:rPr>
              <a:t>		~ fought in Turkey.   British forces (</a:t>
            </a:r>
            <a:r>
              <a:rPr lang="en-US" dirty="0" err="1">
                <a:latin typeface="Times New Roman" panose="02020603050405020304" pitchFamily="18" charset="0"/>
                <a:cs typeface="Times New Roman" panose="02020603050405020304" pitchFamily="18" charset="0"/>
              </a:rPr>
              <a:t>inc.</a:t>
            </a:r>
            <a:r>
              <a:rPr lang="en-US" dirty="0">
                <a:latin typeface="Times New Roman" panose="02020603050405020304" pitchFamily="18" charset="0"/>
                <a:cs typeface="Times New Roman" panose="02020603050405020304" pitchFamily="18" charset="0"/>
              </a:rPr>
              <a:t> Aus. and NZ) fail.</a:t>
            </a:r>
          </a:p>
          <a:p>
            <a:pPr>
              <a:buNone/>
            </a:pPr>
            <a:r>
              <a:rPr lang="en-US" b="1" dirty="0">
                <a:latin typeface="Times New Roman" panose="02020603050405020304" pitchFamily="18" charset="0"/>
                <a:cs typeface="Times New Roman" panose="02020603050405020304" pitchFamily="18" charset="0"/>
              </a:rPr>
              <a:t>Battle of Verdun- </a:t>
            </a:r>
            <a:r>
              <a:rPr lang="en-US" dirty="0">
                <a:latin typeface="Times New Roman" panose="02020603050405020304" pitchFamily="18" charset="0"/>
                <a:cs typeface="Times New Roman" panose="02020603050405020304" pitchFamily="18" charset="0"/>
              </a:rPr>
              <a:t>Feb-Dec. 1916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Very bloody battle between Fr. And Ger. Forces- battle of attrition.  Sole point of Germans was to kill as many Fr. as possible.  (Became a snapshot of the war.)</a:t>
            </a:r>
          </a:p>
          <a:p>
            <a:pPr>
              <a:buNone/>
            </a:pPr>
            <a:r>
              <a:rPr lang="en-US" b="1" dirty="0">
                <a:latin typeface="Times New Roman" panose="02020603050405020304" pitchFamily="18" charset="0"/>
                <a:cs typeface="Times New Roman" panose="02020603050405020304" pitchFamily="18" charset="0"/>
              </a:rPr>
              <a:t>Battle of Somme- </a:t>
            </a:r>
            <a:r>
              <a:rPr lang="en-US" dirty="0">
                <a:latin typeface="Times New Roman" panose="02020603050405020304" pitchFamily="18" charset="0"/>
                <a:cs typeface="Times New Roman" panose="02020603050405020304" pitchFamily="18" charset="0"/>
              </a:rPr>
              <a:t>Jul.-Nov.’16. Massive casualties, 20,000 Br. Soldiers killed.</a:t>
            </a:r>
          </a:p>
          <a:p>
            <a:pPr>
              <a:buNone/>
            </a:pPr>
            <a:r>
              <a:rPr lang="en-US" b="1" dirty="0">
                <a:latin typeface="Times New Roman" panose="02020603050405020304" pitchFamily="18" charset="0"/>
                <a:cs typeface="Times New Roman" panose="02020603050405020304" pitchFamily="18" charset="0"/>
              </a:rPr>
              <a:t>Battle of the Marne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July 1918.   Allies prevail with help of US. Last real push of Central Powers.</a:t>
            </a:r>
          </a:p>
          <a:p>
            <a:endParaRPr lang="en-US" dirty="0"/>
          </a:p>
        </p:txBody>
      </p:sp>
    </p:spTree>
    <p:extLst>
      <p:ext uri="{BB962C8B-B14F-4D97-AF65-F5344CB8AC3E}">
        <p14:creationId xmlns:p14="http://schemas.microsoft.com/office/powerpoint/2010/main" val="3034088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686800" cy="685800"/>
          </a:xfrm>
        </p:spPr>
        <p:txBody>
          <a:bodyPr>
            <a:normAutofit fontScale="90000"/>
          </a:bodyPr>
          <a:lstStyle/>
          <a:p>
            <a:r>
              <a:rPr lang="en-US" dirty="0" smtClean="0"/>
              <a:t>WWI</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WWI featured many events and characteristics that were either unique to WWI or encountered in conflict for the first time ….</a:t>
            </a:r>
          </a:p>
          <a:p>
            <a:pPr marL="0" indent="0">
              <a:buNone/>
            </a:pPr>
            <a:endParaRPr lang="en-US" sz="2400" dirty="0"/>
          </a:p>
          <a:p>
            <a:pPr marL="0" indent="0">
              <a:buNone/>
            </a:pPr>
            <a:r>
              <a:rPr lang="en-US" sz="2400" dirty="0" smtClean="0"/>
              <a:t>With the massive scale of the conflict, every problem multiplied in its significance and impact.</a:t>
            </a:r>
          </a:p>
          <a:p>
            <a:pPr marL="0" indent="0">
              <a:buNone/>
            </a:pPr>
            <a:endParaRPr lang="en-US" sz="2400" dirty="0"/>
          </a:p>
          <a:p>
            <a:pPr marL="0" indent="0">
              <a:buNone/>
            </a:pPr>
            <a:r>
              <a:rPr lang="en-US" sz="2400" dirty="0" smtClean="0"/>
              <a:t>Images of WWI….</a:t>
            </a:r>
            <a:endParaRPr lang="en-US" sz="2400" dirty="0"/>
          </a:p>
        </p:txBody>
      </p:sp>
    </p:spTree>
    <p:extLst>
      <p:ext uri="{BB962C8B-B14F-4D97-AF65-F5344CB8AC3E}">
        <p14:creationId xmlns:p14="http://schemas.microsoft.com/office/powerpoint/2010/main" val="2308049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Essential Questions</a:t>
            </a:r>
            <a:endParaRPr lang="en-US" dirty="0"/>
          </a:p>
        </p:txBody>
      </p:sp>
      <p:sp>
        <p:nvSpPr>
          <p:cNvPr id="3" name="Content Placeholder 2"/>
          <p:cNvSpPr>
            <a:spLocks noGrp="1"/>
          </p:cNvSpPr>
          <p:nvPr>
            <p:ph idx="1"/>
          </p:nvPr>
        </p:nvSpPr>
        <p:spPr/>
        <p:txBody>
          <a:bodyPr>
            <a:noAutofit/>
          </a:bodyPr>
          <a:lstStyle/>
          <a:p>
            <a:pPr marL="633222" indent="-514350">
              <a:buClrTx/>
              <a:buFont typeface="+mj-lt"/>
              <a:buAutoNum type="arabicPeriod"/>
            </a:pPr>
            <a:r>
              <a:rPr lang="en-US" sz="2400" dirty="0"/>
              <a:t>When, if ever, should nations go to war</a:t>
            </a:r>
            <a:r>
              <a:rPr lang="en-US" sz="2400" dirty="0" smtClean="0"/>
              <a:t>?</a:t>
            </a:r>
          </a:p>
          <a:p>
            <a:pPr marL="633222" indent="-514350">
              <a:buClrTx/>
              <a:buFont typeface="+mj-lt"/>
              <a:buAutoNum type="arabicPeriod"/>
            </a:pPr>
            <a:r>
              <a:rPr lang="en-US" sz="2400" dirty="0"/>
              <a:t>Could World War I have been prevented</a:t>
            </a:r>
            <a:r>
              <a:rPr lang="en-US" sz="2400" dirty="0" smtClean="0"/>
              <a:t>?</a:t>
            </a:r>
          </a:p>
          <a:p>
            <a:pPr marL="633222" indent="-514350">
              <a:buClrTx/>
              <a:buFont typeface="+mj-lt"/>
              <a:buAutoNum type="arabicPeriod"/>
            </a:pPr>
            <a:r>
              <a:rPr lang="en-US" sz="2400" dirty="0"/>
              <a:t>Does the advancement of military weapons and technology lead to the devaluation of human life in war?</a:t>
            </a:r>
            <a:r>
              <a:rPr lang="en-US" sz="2400" dirty="0" smtClean="0"/>
              <a:t> </a:t>
            </a:r>
          </a:p>
          <a:p>
            <a:pPr marL="633222" indent="-514350">
              <a:buClrTx/>
              <a:buFont typeface="+mj-lt"/>
              <a:buAutoNum type="arabicPeriod"/>
            </a:pPr>
            <a:r>
              <a:rPr lang="en-US" sz="2400" dirty="0"/>
              <a:t>Who was to blame for World War I?</a:t>
            </a:r>
          </a:p>
          <a:p>
            <a:endParaRPr lang="en-US" sz="2400" dirty="0"/>
          </a:p>
        </p:txBody>
      </p:sp>
    </p:spTree>
    <p:extLst>
      <p:ext uri="{BB962C8B-B14F-4D97-AF65-F5344CB8AC3E}">
        <p14:creationId xmlns:p14="http://schemas.microsoft.com/office/powerpoint/2010/main" val="3193632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28800" y="457200"/>
            <a:ext cx="8686800" cy="533400"/>
          </a:xfrm>
        </p:spPr>
        <p:txBody>
          <a:bodyPr>
            <a:normAutofit fontScale="90000"/>
          </a:bodyPr>
          <a:lstStyle/>
          <a:p>
            <a:pPr eaLnBrk="1" hangingPunct="1"/>
            <a:r>
              <a:rPr lang="en-US" altLang="en-US" sz="3100" dirty="0"/>
              <a:t>Trenches</a:t>
            </a:r>
            <a:r>
              <a:rPr lang="en-US" altLang="en-US" dirty="0" smtClean="0"/>
              <a:t>-   </a:t>
            </a:r>
            <a:r>
              <a:rPr lang="en-US" altLang="en-US" sz="3100" dirty="0"/>
              <a:t>From Switzerland to the N. Sea</a:t>
            </a:r>
          </a:p>
        </p:txBody>
      </p:sp>
      <p:sp>
        <p:nvSpPr>
          <p:cNvPr id="7171" name="Content Placeholder 2"/>
          <p:cNvSpPr>
            <a:spLocks noGrp="1"/>
          </p:cNvSpPr>
          <p:nvPr>
            <p:ph idx="1"/>
          </p:nvPr>
        </p:nvSpPr>
        <p:spPr/>
        <p:txBody>
          <a:bodyPr/>
          <a:lstStyle/>
          <a:p>
            <a:pPr eaLnBrk="1" hangingPunct="1"/>
            <a:endParaRPr lang="en-US" altLang="en-US" smtClean="0"/>
          </a:p>
        </p:txBody>
      </p:sp>
      <p:pic>
        <p:nvPicPr>
          <p:cNvPr id="7172" name="Picture 2" descr="http://upload.wikimedia.org/wikipedia/commons/f/fd/Race_to_the_Sea_19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00200"/>
            <a:ext cx="6019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232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61872" y="283335"/>
            <a:ext cx="9692640" cy="712528"/>
          </a:xfrm>
        </p:spPr>
        <p:txBody>
          <a:bodyPr/>
          <a:lstStyle/>
          <a:p>
            <a:pPr eaLnBrk="1" hangingPunct="1"/>
            <a:r>
              <a:rPr lang="en-US" altLang="en-US" i="1" dirty="0" smtClean="0"/>
              <a:t>WHAT IS THIS?</a:t>
            </a:r>
          </a:p>
        </p:txBody>
      </p:sp>
      <p:pic>
        <p:nvPicPr>
          <p:cNvPr id="11268" name="Picture 6" descr="trenchg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91" y="0"/>
            <a:ext cx="5170868" cy="451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19707" y="5701499"/>
            <a:ext cx="8225329" cy="523220"/>
          </a:xfrm>
          <a:prstGeom prst="rect">
            <a:avLst/>
          </a:prstGeom>
          <a:noFill/>
        </p:spPr>
        <p:txBody>
          <a:bodyPr wrap="none" rtlCol="0">
            <a:spAutoFit/>
          </a:bodyPr>
          <a:lstStyle/>
          <a:p>
            <a:r>
              <a:rPr lang="en-US" sz="2800" dirty="0"/>
              <a:t>Aerial view of WW1 </a:t>
            </a:r>
            <a:r>
              <a:rPr lang="en-US" sz="2800" dirty="0" smtClean="0"/>
              <a:t>Loos-</a:t>
            </a:r>
            <a:r>
              <a:rPr lang="en-US" sz="2800" dirty="0" err="1" smtClean="0"/>
              <a:t>Hulluch</a:t>
            </a:r>
            <a:r>
              <a:rPr lang="en-US" sz="2800" dirty="0" smtClean="0"/>
              <a:t> </a:t>
            </a:r>
            <a:r>
              <a:rPr lang="en-US" sz="2800" dirty="0"/>
              <a:t>trench system</a:t>
            </a:r>
          </a:p>
        </p:txBody>
      </p:sp>
      <p:sp>
        <p:nvSpPr>
          <p:cNvPr id="3" name="Right Arrow Callout 2"/>
          <p:cNvSpPr/>
          <p:nvPr/>
        </p:nvSpPr>
        <p:spPr>
          <a:xfrm>
            <a:off x="412124" y="1455313"/>
            <a:ext cx="2562896" cy="127500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British Trenches</a:t>
            </a:r>
            <a:endParaRPr lang="en-US" dirty="0"/>
          </a:p>
        </p:txBody>
      </p:sp>
      <p:sp>
        <p:nvSpPr>
          <p:cNvPr id="7" name="Right Arrow Callout 6"/>
          <p:cNvSpPr/>
          <p:nvPr/>
        </p:nvSpPr>
        <p:spPr>
          <a:xfrm flipH="1">
            <a:off x="7878082" y="3838219"/>
            <a:ext cx="3015825" cy="127500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German</a:t>
            </a:r>
          </a:p>
          <a:p>
            <a:pPr algn="ctr"/>
            <a:r>
              <a:rPr lang="en-US" dirty="0" smtClean="0"/>
              <a:t>Trenches</a:t>
            </a:r>
            <a:endParaRPr lang="en-US" dirty="0"/>
          </a:p>
        </p:txBody>
      </p:sp>
      <p:sp>
        <p:nvSpPr>
          <p:cNvPr id="8" name="Right Arrow Callout 7"/>
          <p:cNvSpPr/>
          <p:nvPr/>
        </p:nvSpPr>
        <p:spPr>
          <a:xfrm flipH="1">
            <a:off x="5499279" y="1831053"/>
            <a:ext cx="5394628" cy="1275008"/>
          </a:xfrm>
          <a:prstGeom prst="rightArrowCallout">
            <a:avLst>
              <a:gd name="adj1" fmla="val 25000"/>
              <a:gd name="adj2" fmla="val 2399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mans land</a:t>
            </a:r>
            <a:endParaRPr lang="en-US" dirty="0"/>
          </a:p>
        </p:txBody>
      </p:sp>
    </p:spTree>
    <p:extLst>
      <p:ext uri="{BB962C8B-B14F-4D97-AF65-F5344CB8AC3E}">
        <p14:creationId xmlns:p14="http://schemas.microsoft.com/office/powerpoint/2010/main" val="4224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b="1" i="1" dirty="0"/>
              <a:t>THE STALEMATE OF TRENCH WARFARE</a:t>
            </a:r>
          </a:p>
        </p:txBody>
      </p:sp>
      <p:pic>
        <p:nvPicPr>
          <p:cNvPr id="12291" name="Img461518242" descr="Trench Warfa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95600" y="2505075"/>
            <a:ext cx="5791200" cy="2990850"/>
          </a:xfrm>
          <a:noFill/>
        </p:spPr>
      </p:pic>
    </p:spTree>
    <p:extLst>
      <p:ext uri="{BB962C8B-B14F-4D97-AF65-F5344CB8AC3E}">
        <p14:creationId xmlns:p14="http://schemas.microsoft.com/office/powerpoint/2010/main" val="127101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0"/>
            <a:ext cx="8229600" cy="1143000"/>
          </a:xfrm>
        </p:spPr>
        <p:txBody>
          <a:bodyPr>
            <a:normAutofit fontScale="90000"/>
          </a:bodyPr>
          <a:lstStyle/>
          <a:p>
            <a:pPr eaLnBrk="1" hangingPunct="1"/>
            <a:r>
              <a:rPr lang="en-US" altLang="en-US" sz="4000">
                <a:latin typeface="Andy" pitchFamily="66" charset="0"/>
              </a:rPr>
              <a:t>TRENCH WARFARE</a:t>
            </a:r>
            <a:br>
              <a:rPr lang="en-US" altLang="en-US" sz="4000">
                <a:latin typeface="Andy" pitchFamily="66" charset="0"/>
              </a:rPr>
            </a:br>
            <a:r>
              <a:rPr lang="en-US" altLang="en-US" sz="4000">
                <a:latin typeface="Andy" pitchFamily="66" charset="0"/>
              </a:rPr>
              <a:t>(The Constant Dangers)</a:t>
            </a:r>
          </a:p>
        </p:txBody>
      </p:sp>
      <p:sp>
        <p:nvSpPr>
          <p:cNvPr id="13315" name="Rectangle 3"/>
          <p:cNvSpPr>
            <a:spLocks noGrp="1" noChangeArrowheads="1"/>
          </p:cNvSpPr>
          <p:nvPr>
            <p:ph idx="1"/>
          </p:nvPr>
        </p:nvSpPr>
        <p:spPr>
          <a:xfrm>
            <a:off x="1981200" y="1600200"/>
            <a:ext cx="8229600" cy="5029200"/>
          </a:xfrm>
        </p:spPr>
        <p:txBody>
          <a:bodyPr/>
          <a:lstStyle/>
          <a:p>
            <a:pPr eaLnBrk="1" hangingPunct="1"/>
            <a:endParaRPr lang="en-US" altLang="en-US" smtClean="0"/>
          </a:p>
          <a:p>
            <a:pPr eaLnBrk="1" hangingPunct="1"/>
            <a:r>
              <a:rPr lang="en-US" altLang="en-US" sz="3600"/>
              <a:t>ARTILLERY</a:t>
            </a:r>
          </a:p>
          <a:p>
            <a:pPr eaLnBrk="1" hangingPunct="1"/>
            <a:endParaRPr lang="en-US" altLang="en-US" smtClean="0"/>
          </a:p>
          <a:p>
            <a:pPr eaLnBrk="1" hangingPunct="1"/>
            <a:r>
              <a:rPr lang="en-US" altLang="en-US" sz="3600"/>
              <a:t>DISEASE</a:t>
            </a:r>
          </a:p>
          <a:p>
            <a:pPr lvl="1" eaLnBrk="1" hangingPunct="1"/>
            <a:r>
              <a:rPr lang="en-US" altLang="en-US" smtClean="0"/>
              <a:t>Lice</a:t>
            </a:r>
          </a:p>
          <a:p>
            <a:pPr lvl="1" eaLnBrk="1" hangingPunct="1"/>
            <a:r>
              <a:rPr lang="en-US" altLang="en-US" smtClean="0"/>
              <a:t>Trench Foot</a:t>
            </a:r>
          </a:p>
          <a:p>
            <a:pPr lvl="1" eaLnBrk="1" hangingPunct="1">
              <a:buFontTx/>
              <a:buNone/>
            </a:pPr>
            <a:endParaRPr lang="en-US" altLang="en-US" smtClean="0"/>
          </a:p>
          <a:p>
            <a:pPr eaLnBrk="1" hangingPunct="1"/>
            <a:r>
              <a:rPr lang="en-US" altLang="en-US" sz="3600"/>
              <a:t>CRITTERS</a:t>
            </a:r>
          </a:p>
        </p:txBody>
      </p:sp>
      <p:pic>
        <p:nvPicPr>
          <p:cNvPr id="13316" name="Picture 8" descr="MPj040152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2401"/>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MCj032446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1" y="1600201"/>
            <a:ext cx="335756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473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0" y="2559051"/>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5400" b="1" i="1"/>
              <a:t>CHECK OUT THE PIECE CALLED “RATS” IN YOUR PACKET!!!</a:t>
            </a:r>
          </a:p>
        </p:txBody>
      </p:sp>
    </p:spTree>
    <p:extLst>
      <p:ext uri="{BB962C8B-B14F-4D97-AF65-F5344CB8AC3E}">
        <p14:creationId xmlns:p14="http://schemas.microsoft.com/office/powerpoint/2010/main" val="286437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457200"/>
            <a:ext cx="8686800" cy="533400"/>
          </a:xfrm>
        </p:spPr>
        <p:txBody>
          <a:bodyPr>
            <a:normAutofit fontScale="90000"/>
          </a:bodyPr>
          <a:lstStyle/>
          <a:p>
            <a:pPr eaLnBrk="1" hangingPunct="1"/>
            <a:r>
              <a:rPr lang="en-US" altLang="en-US" dirty="0" smtClean="0"/>
              <a:t>Trench foot</a:t>
            </a:r>
          </a:p>
        </p:txBody>
      </p:sp>
      <p:pic>
        <p:nvPicPr>
          <p:cNvPr id="15363" name="Picture 3" descr="fo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447800"/>
            <a:ext cx="5164138" cy="5181600"/>
          </a:xfrm>
          <a:noFill/>
        </p:spPr>
      </p:pic>
    </p:spTree>
    <p:extLst>
      <p:ext uri="{BB962C8B-B14F-4D97-AF65-F5344CB8AC3E}">
        <p14:creationId xmlns:p14="http://schemas.microsoft.com/office/powerpoint/2010/main" val="4129221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p>
        </p:txBody>
      </p:sp>
      <p:pic>
        <p:nvPicPr>
          <p:cNvPr id="16387" name="Picture 3" descr="FWWfoo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92450" y="2159000"/>
            <a:ext cx="5397500" cy="3683000"/>
          </a:xfrm>
          <a:noFill/>
        </p:spPr>
      </p:pic>
    </p:spTree>
    <p:extLst>
      <p:ext uri="{BB962C8B-B14F-4D97-AF65-F5344CB8AC3E}">
        <p14:creationId xmlns:p14="http://schemas.microsoft.com/office/powerpoint/2010/main" val="1980316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smtClean="0"/>
          </a:p>
        </p:txBody>
      </p:sp>
      <p:pic>
        <p:nvPicPr>
          <p:cNvPr id="17411" name="Picture 3" descr="trfo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600201"/>
            <a:ext cx="8001000" cy="4449763"/>
          </a:xfrm>
          <a:noFill/>
        </p:spPr>
      </p:pic>
    </p:spTree>
    <p:extLst>
      <p:ext uri="{BB962C8B-B14F-4D97-AF65-F5344CB8AC3E}">
        <p14:creationId xmlns:p14="http://schemas.microsoft.com/office/powerpoint/2010/main" val="4255053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sp>
        <p:nvSpPr>
          <p:cNvPr id="18435" name="Rectangle 3"/>
          <p:cNvSpPr>
            <a:spLocks noGrp="1" noChangeArrowheads="1"/>
          </p:cNvSpPr>
          <p:nvPr>
            <p:ph idx="1"/>
          </p:nvPr>
        </p:nvSpPr>
        <p:spPr/>
        <p:txBody>
          <a:bodyPr>
            <a:normAutofit/>
          </a:bodyPr>
          <a:lstStyle/>
          <a:p>
            <a:pPr algn="ctr" eaLnBrk="1" hangingPunct="1">
              <a:buFontTx/>
              <a:buNone/>
            </a:pPr>
            <a:r>
              <a:rPr lang="en-US" altLang="en-US" sz="5400" b="1" i="1"/>
              <a:t>ATTEMPTS MADE</a:t>
            </a:r>
          </a:p>
          <a:p>
            <a:pPr algn="ctr" eaLnBrk="1" hangingPunct="1">
              <a:buFontTx/>
              <a:buNone/>
            </a:pPr>
            <a:r>
              <a:rPr lang="en-US" altLang="en-US" sz="5400" b="1" i="1"/>
              <a:t>TO OVERCOME</a:t>
            </a:r>
          </a:p>
          <a:p>
            <a:pPr algn="ctr" eaLnBrk="1" hangingPunct="1">
              <a:buFontTx/>
              <a:buNone/>
            </a:pPr>
            <a:r>
              <a:rPr lang="en-US" altLang="en-US" sz="5400" b="1" i="1"/>
              <a:t>THE STALEMATE</a:t>
            </a:r>
          </a:p>
          <a:p>
            <a:pPr algn="ctr" eaLnBrk="1" hangingPunct="1">
              <a:buFontTx/>
              <a:buNone/>
            </a:pPr>
            <a:r>
              <a:rPr lang="en-US" altLang="en-US" sz="5400" b="1" i="1"/>
              <a:t>OF TRENCH WAR</a:t>
            </a:r>
          </a:p>
        </p:txBody>
      </p:sp>
    </p:spTree>
    <p:extLst>
      <p:ext uri="{BB962C8B-B14F-4D97-AF65-F5344CB8AC3E}">
        <p14:creationId xmlns:p14="http://schemas.microsoft.com/office/powerpoint/2010/main" val="1622009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latin typeface="Andy" pitchFamily="66" charset="0"/>
              </a:rPr>
              <a:t>Inching Forward</a:t>
            </a:r>
          </a:p>
        </p:txBody>
      </p:sp>
      <p:sp>
        <p:nvSpPr>
          <p:cNvPr id="19459" name="Rectangle 3"/>
          <p:cNvSpPr>
            <a:spLocks noGrp="1" noChangeArrowheads="1"/>
          </p:cNvSpPr>
          <p:nvPr>
            <p:ph idx="1"/>
          </p:nvPr>
        </p:nvSpPr>
        <p:spPr/>
        <p:txBody>
          <a:bodyPr/>
          <a:lstStyle/>
          <a:p>
            <a:pPr eaLnBrk="1" hangingPunct="1"/>
            <a:r>
              <a:rPr lang="en-US" altLang="en-US" smtClean="0"/>
              <a:t>Move forward by building fences in front of trenches</a:t>
            </a:r>
          </a:p>
        </p:txBody>
      </p:sp>
      <p:pic>
        <p:nvPicPr>
          <p:cNvPr id="19460" name="Picture 5" descr="British wiring party near Ar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0"/>
            <a:ext cx="57150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3">
                    <a:lumMod val="50000"/>
                  </a:schemeClr>
                </a:solidFill>
                <a:latin typeface="Trajan Pro" pitchFamily="18" charset="0"/>
              </a:rPr>
              <a:t>What was World War I?</a:t>
            </a:r>
            <a:endParaRPr lang="en-US" dirty="0"/>
          </a:p>
        </p:txBody>
      </p:sp>
      <p:sp>
        <p:nvSpPr>
          <p:cNvPr id="3" name="Content Placeholder 2"/>
          <p:cNvSpPr>
            <a:spLocks noGrp="1"/>
          </p:cNvSpPr>
          <p:nvPr>
            <p:ph idx="1"/>
          </p:nvPr>
        </p:nvSpPr>
        <p:spPr>
          <a:xfrm>
            <a:off x="1261871" y="1828800"/>
            <a:ext cx="9639299" cy="4808096"/>
          </a:xfrm>
        </p:spPr>
        <p:txBody>
          <a:bodyPr>
            <a:noAutofit/>
          </a:bodyPr>
          <a:lstStyle/>
          <a:p>
            <a:pPr>
              <a:buNone/>
            </a:pPr>
            <a:r>
              <a:rPr lang="en-US" sz="2000" dirty="0" smtClean="0">
                <a:latin typeface="Times New Roman" pitchFamily="18" charset="0"/>
                <a:cs typeface="Times New Roman" pitchFamily="18" charset="0"/>
              </a:rPr>
              <a:t>*World War I was a largely European conflict that eventually affected many parts of the globe.  </a:t>
            </a:r>
          </a:p>
          <a:p>
            <a:pPr>
              <a:buNone/>
            </a:pPr>
            <a:r>
              <a:rPr lang="en-US" sz="2000" dirty="0" smtClean="0">
                <a:latin typeface="Times New Roman" pitchFamily="18" charset="0"/>
                <a:cs typeface="Times New Roman" pitchFamily="18" charset="0"/>
              </a:rPr>
              <a:t>*The actual war spanned from 1914-1918.</a:t>
            </a:r>
          </a:p>
          <a:p>
            <a:pPr>
              <a:buNone/>
            </a:pPr>
            <a:r>
              <a:rPr lang="en-US" sz="2000" dirty="0" smtClean="0">
                <a:latin typeface="Times New Roman" pitchFamily="18" charset="0"/>
                <a:cs typeface="Times New Roman" pitchFamily="18" charset="0"/>
              </a:rPr>
              <a:t>*Fighting was between the Allies (initially the Triple Entente) and the Central Powers (initially the Triple Alliance).</a:t>
            </a:r>
          </a:p>
          <a:p>
            <a:pPr>
              <a:buNone/>
            </a:pPr>
            <a:r>
              <a:rPr lang="en-US" sz="2000" dirty="0" smtClean="0">
                <a:latin typeface="Times New Roman" pitchFamily="18" charset="0"/>
                <a:cs typeface="Times New Roman" pitchFamily="18" charset="0"/>
              </a:rPr>
              <a:t>*The Allies – Great Britain, France, Russia and the USA (minor parties included Italy, Japan, Romania, Serbia, Belgium, Greece and Portugal.)</a:t>
            </a:r>
          </a:p>
          <a:p>
            <a:pPr>
              <a:buNone/>
            </a:pPr>
            <a:r>
              <a:rPr lang="en-US" sz="2000" dirty="0" smtClean="0">
                <a:latin typeface="Times New Roman" pitchFamily="18" charset="0"/>
                <a:cs typeface="Times New Roman" pitchFamily="18" charset="0"/>
              </a:rPr>
              <a:t>*The Central Powers- Germany, Austria, Turkey, Bulgaria.</a:t>
            </a:r>
            <a:br>
              <a:rPr lang="en-US" sz="2000" dirty="0" smtClean="0">
                <a:latin typeface="Times New Roman" pitchFamily="18" charset="0"/>
                <a:cs typeface="Times New Roman" pitchFamily="18" charset="0"/>
              </a:rPr>
            </a:br>
            <a:endParaRPr lang="en-US" sz="2000" dirty="0" smtClean="0">
              <a:solidFill>
                <a:schemeClr val="accent6">
                  <a:lumMod val="50000"/>
                </a:schemeClr>
              </a:solidFill>
              <a:latin typeface="Times New Roman" pitchFamily="18" charset="0"/>
              <a:cs typeface="Times New Roman" pitchFamily="18" charset="0"/>
            </a:endParaRPr>
          </a:p>
          <a:p>
            <a:pPr lvl="1">
              <a:buNone/>
            </a:pPr>
            <a:r>
              <a:rPr lang="en-US" dirty="0" smtClean="0">
                <a:solidFill>
                  <a:schemeClr val="accent6">
                    <a:lumMod val="50000"/>
                  </a:schemeClr>
                </a:solidFill>
                <a:latin typeface="Times New Roman" pitchFamily="18" charset="0"/>
                <a:cs typeface="Times New Roman" pitchFamily="18" charset="0"/>
              </a:rPr>
              <a:t>* Total Mobilized- 65 Million People</a:t>
            </a:r>
          </a:p>
          <a:p>
            <a:pPr lvl="1">
              <a:buNone/>
            </a:pPr>
            <a:r>
              <a:rPr lang="en-US" dirty="0" smtClean="0">
                <a:solidFill>
                  <a:schemeClr val="accent6">
                    <a:lumMod val="50000"/>
                  </a:schemeClr>
                </a:solidFill>
                <a:latin typeface="Times New Roman" pitchFamily="18" charset="0"/>
                <a:cs typeface="Times New Roman" pitchFamily="18" charset="0"/>
              </a:rPr>
              <a:t>* Total Casualties-37 Million People</a:t>
            </a:r>
          </a:p>
          <a:p>
            <a:pPr lvl="1">
              <a:buNone/>
            </a:pPr>
            <a:r>
              <a:rPr lang="en-US" dirty="0" smtClean="0">
                <a:solidFill>
                  <a:schemeClr val="accent6">
                    <a:lumMod val="50000"/>
                  </a:schemeClr>
                </a:solidFill>
                <a:latin typeface="Times New Roman" pitchFamily="18" charset="0"/>
                <a:cs typeface="Times New Roman" pitchFamily="18" charset="0"/>
              </a:rPr>
              <a:t>* Total Killed- 8.5 Million People (16 Million including civilians)</a:t>
            </a:r>
          </a:p>
          <a:p>
            <a:endParaRPr lang="en-US" sz="2000" dirty="0"/>
          </a:p>
        </p:txBody>
      </p:sp>
    </p:spTree>
    <p:extLst>
      <p:ext uri="{BB962C8B-B14F-4D97-AF65-F5344CB8AC3E}">
        <p14:creationId xmlns:p14="http://schemas.microsoft.com/office/powerpoint/2010/main" val="2068217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b="1" i="1" smtClean="0"/>
              <a:t>TUNNELING</a:t>
            </a:r>
          </a:p>
        </p:txBody>
      </p:sp>
      <p:pic>
        <p:nvPicPr>
          <p:cNvPr id="20483" name="Picture 3" descr="FWWtun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2286001"/>
            <a:ext cx="8610600" cy="3000375"/>
          </a:xfrm>
          <a:noFill/>
        </p:spPr>
      </p:pic>
    </p:spTree>
    <p:extLst>
      <p:ext uri="{BB962C8B-B14F-4D97-AF65-F5344CB8AC3E}">
        <p14:creationId xmlns:p14="http://schemas.microsoft.com/office/powerpoint/2010/main" val="2037280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0" y="2559051"/>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5400" b="1" i="1"/>
              <a:t>CHECK OUT “GAS IN THE TRENCHES” IN YOUR PACKET!!!</a:t>
            </a:r>
          </a:p>
        </p:txBody>
      </p:sp>
    </p:spTree>
    <p:extLst>
      <p:ext uri="{BB962C8B-B14F-4D97-AF65-F5344CB8AC3E}">
        <p14:creationId xmlns:p14="http://schemas.microsoft.com/office/powerpoint/2010/main" val="2081587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0"/>
            <a:ext cx="8229600" cy="762000"/>
          </a:xfrm>
        </p:spPr>
        <p:txBody>
          <a:bodyPr/>
          <a:lstStyle/>
          <a:p>
            <a:pPr eaLnBrk="1" hangingPunct="1"/>
            <a:r>
              <a:rPr lang="en-US" altLang="en-US" smtClean="0">
                <a:latin typeface="Matisse ITC" pitchFamily="82" charset="0"/>
              </a:rPr>
              <a:t>GAS</a:t>
            </a:r>
          </a:p>
        </p:txBody>
      </p:sp>
      <p:sp>
        <p:nvSpPr>
          <p:cNvPr id="22531" name="Rectangle 3"/>
          <p:cNvSpPr>
            <a:spLocks noGrp="1" noChangeArrowheads="1"/>
          </p:cNvSpPr>
          <p:nvPr>
            <p:ph idx="1"/>
          </p:nvPr>
        </p:nvSpPr>
        <p:spPr>
          <a:xfrm>
            <a:off x="1524000" y="990600"/>
            <a:ext cx="8686800" cy="5867400"/>
          </a:xfrm>
        </p:spPr>
        <p:txBody>
          <a:bodyPr/>
          <a:lstStyle/>
          <a:p>
            <a:pPr eaLnBrk="1" hangingPunct="1">
              <a:lnSpc>
                <a:spcPct val="90000"/>
              </a:lnSpc>
            </a:pPr>
            <a:r>
              <a:rPr lang="en-US" altLang="en-US" sz="3600"/>
              <a:t>Gas warfare can suffocate enemy soldiers</a:t>
            </a:r>
          </a:p>
          <a:p>
            <a:pPr eaLnBrk="1" hangingPunct="1">
              <a:lnSpc>
                <a:spcPct val="90000"/>
              </a:lnSpc>
              <a:buFontTx/>
              <a:buNone/>
            </a:pPr>
            <a:endParaRPr lang="en-US" altLang="en-US" sz="3600"/>
          </a:p>
          <a:p>
            <a:pPr eaLnBrk="1" hangingPunct="1">
              <a:lnSpc>
                <a:spcPct val="90000"/>
              </a:lnSpc>
            </a:pPr>
            <a:r>
              <a:rPr lang="en-US" altLang="en-US" sz="3600"/>
              <a:t>Heavier than air</a:t>
            </a:r>
          </a:p>
          <a:p>
            <a:pPr lvl="1" eaLnBrk="1" hangingPunct="1">
              <a:lnSpc>
                <a:spcPct val="90000"/>
              </a:lnSpc>
            </a:pPr>
            <a:r>
              <a:rPr lang="en-US" altLang="en-US" sz="3200"/>
              <a:t>Sinks into trenches and stays there</a:t>
            </a:r>
          </a:p>
          <a:p>
            <a:pPr lvl="1" eaLnBrk="1" hangingPunct="1">
              <a:lnSpc>
                <a:spcPct val="90000"/>
              </a:lnSpc>
            </a:pPr>
            <a:endParaRPr lang="en-US" altLang="en-US" sz="3200"/>
          </a:p>
          <a:p>
            <a:pPr eaLnBrk="1" hangingPunct="1">
              <a:lnSpc>
                <a:spcPct val="90000"/>
              </a:lnSpc>
            </a:pPr>
            <a:r>
              <a:rPr lang="en-US" altLang="en-US" sz="3600"/>
              <a:t>Gas can…</a:t>
            </a:r>
          </a:p>
          <a:p>
            <a:pPr lvl="1" eaLnBrk="1" hangingPunct="1">
              <a:lnSpc>
                <a:spcPct val="90000"/>
              </a:lnSpc>
            </a:pPr>
            <a:r>
              <a:rPr lang="en-US" altLang="en-US" sz="3200"/>
              <a:t>Burn your skin</a:t>
            </a:r>
          </a:p>
          <a:p>
            <a:pPr lvl="1" eaLnBrk="1" hangingPunct="1">
              <a:lnSpc>
                <a:spcPct val="90000"/>
              </a:lnSpc>
            </a:pPr>
            <a:r>
              <a:rPr lang="en-US" altLang="en-US" sz="3200"/>
              <a:t>Suffocate you</a:t>
            </a:r>
          </a:p>
          <a:p>
            <a:pPr lvl="1" eaLnBrk="1" hangingPunct="1">
              <a:lnSpc>
                <a:spcPct val="90000"/>
              </a:lnSpc>
            </a:pPr>
            <a:r>
              <a:rPr lang="en-US" altLang="en-US" sz="3200"/>
              <a:t>Blind you</a:t>
            </a:r>
          </a:p>
        </p:txBody>
      </p:sp>
    </p:spTree>
    <p:extLst>
      <p:ext uri="{BB962C8B-B14F-4D97-AF65-F5344CB8AC3E}">
        <p14:creationId xmlns:p14="http://schemas.microsoft.com/office/powerpoint/2010/main" val="1695347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fontScale="90000"/>
          </a:bodyPr>
          <a:lstStyle/>
          <a:p>
            <a:r>
              <a:rPr lang="en-US" i="1" dirty="0" smtClean="0">
                <a:solidFill>
                  <a:srgbClr val="C00000"/>
                </a:solidFill>
                <a:latin typeface="Times New Roman" pitchFamily="18" charset="0"/>
                <a:cs typeface="Times New Roman" pitchFamily="18" charset="0"/>
              </a:rPr>
              <a:t>Gas Attack!</a:t>
            </a: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endParaRPr lang="en-US" sz="3600" i="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endParaRPr lang="en-US" dirty="0" smtClean="0"/>
          </a:p>
          <a:p>
            <a:endParaRPr lang="en-US" dirty="0" smtClean="0"/>
          </a:p>
          <a:p>
            <a:endParaRPr lang="en-US" dirty="0" smtClean="0"/>
          </a:p>
          <a:p>
            <a:pPr lvl="8">
              <a:buNone/>
            </a:pPr>
            <a:r>
              <a:rPr lang="en-US" dirty="0" smtClean="0"/>
              <a:t>	</a:t>
            </a:r>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algn="r">
              <a:buNone/>
            </a:pPr>
            <a:r>
              <a:rPr lang="en-US" sz="2800" dirty="0">
                <a:latin typeface="Times New Roman" pitchFamily="18" charset="0"/>
                <a:cs typeface="Times New Roman" pitchFamily="18" charset="0"/>
              </a:rPr>
              <a:t>			</a:t>
            </a:r>
          </a:p>
        </p:txBody>
      </p:sp>
      <p:pic>
        <p:nvPicPr>
          <p:cNvPr id="6" name="Content Placeholder 3" descr="Poison_gas_attack.jpg"/>
          <p:cNvPicPr>
            <a:picLocks noChangeAspect="1"/>
          </p:cNvPicPr>
          <p:nvPr/>
        </p:nvPicPr>
        <p:blipFill>
          <a:blip r:embed="rId2" cstate="print"/>
          <a:stretch>
            <a:fillRect/>
          </a:stretch>
        </p:blipFill>
        <p:spPr>
          <a:xfrm>
            <a:off x="1709676" y="1905000"/>
            <a:ext cx="8709482" cy="3200400"/>
          </a:xfrm>
          <a:prstGeom prst="rect">
            <a:avLst/>
          </a:prstGeom>
        </p:spPr>
      </p:pic>
    </p:spTree>
    <p:extLst>
      <p:ext uri="{BB962C8B-B14F-4D97-AF65-F5344CB8AC3E}">
        <p14:creationId xmlns:p14="http://schemas.microsoft.com/office/powerpoint/2010/main" val="118491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0"/>
                                        <p:tgtEl>
                                          <p:spTgt spid="5">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228600"/>
            <a:ext cx="8686800" cy="838200"/>
          </a:xfrm>
        </p:spPr>
        <p:txBody>
          <a:bodyPr>
            <a:normAutofit/>
          </a:bodyPr>
          <a:lstStyle/>
          <a:p>
            <a:pPr eaLnBrk="1" hangingPunct="1"/>
            <a:r>
              <a:rPr lang="en-US" altLang="en-US" i="1" dirty="0" smtClean="0">
                <a:latin typeface="Matisse ITC" pitchFamily="82" charset="0"/>
              </a:rPr>
              <a:t>Spooky!</a:t>
            </a:r>
          </a:p>
        </p:txBody>
      </p:sp>
      <p:sp>
        <p:nvSpPr>
          <p:cNvPr id="23555" name="Rectangle 3"/>
          <p:cNvSpPr>
            <a:spLocks noGrp="1" noChangeArrowheads="1"/>
          </p:cNvSpPr>
          <p:nvPr>
            <p:ph idx="1"/>
          </p:nvPr>
        </p:nvSpPr>
        <p:spPr/>
        <p:txBody>
          <a:bodyPr/>
          <a:lstStyle/>
          <a:p>
            <a:pPr eaLnBrk="1" hangingPunct="1"/>
            <a:endParaRPr lang="en-US" altLang="en-US" smtClean="0"/>
          </a:p>
        </p:txBody>
      </p:sp>
      <p:pic>
        <p:nvPicPr>
          <p:cNvPr id="23556" name="Picture 5" descr="stil_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54164"/>
            <a:ext cx="859155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732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8800" y="152400"/>
            <a:ext cx="8686800" cy="838200"/>
          </a:xfrm>
        </p:spPr>
        <p:txBody>
          <a:bodyPr>
            <a:normAutofit/>
          </a:bodyPr>
          <a:lstStyle/>
          <a:p>
            <a:pPr eaLnBrk="1" hangingPunct="1"/>
            <a:r>
              <a:rPr lang="en-US" altLang="en-US" i="1" dirty="0" smtClean="0">
                <a:latin typeface="Matisse ITC" pitchFamily="82" charset="0"/>
              </a:rPr>
              <a:t>GAS MASKS ARE NICE…</a:t>
            </a:r>
          </a:p>
        </p:txBody>
      </p:sp>
      <p:sp>
        <p:nvSpPr>
          <p:cNvPr id="24579" name="Rectangle 3"/>
          <p:cNvSpPr>
            <a:spLocks noGrp="1" noChangeArrowheads="1"/>
          </p:cNvSpPr>
          <p:nvPr>
            <p:ph idx="1"/>
          </p:nvPr>
        </p:nvSpPr>
        <p:spPr/>
        <p:txBody>
          <a:bodyPr/>
          <a:lstStyle/>
          <a:p>
            <a:pPr eaLnBrk="1" hangingPunct="1"/>
            <a:endParaRPr lang="en-US" altLang="en-US" smtClean="0"/>
          </a:p>
        </p:txBody>
      </p:sp>
      <p:pic>
        <p:nvPicPr>
          <p:cNvPr id="24580" name="Picture 7" descr="British gas mask vari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1524000"/>
            <a:ext cx="27781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920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28800" y="228600"/>
            <a:ext cx="8686800" cy="762000"/>
          </a:xfrm>
        </p:spPr>
        <p:txBody>
          <a:bodyPr>
            <a:normAutofit/>
          </a:bodyPr>
          <a:lstStyle/>
          <a:p>
            <a:pPr eaLnBrk="1" hangingPunct="1"/>
            <a:r>
              <a:rPr lang="en-US" altLang="en-US" dirty="0" smtClean="0">
                <a:latin typeface="Matisse ITC" pitchFamily="82" charset="0"/>
              </a:rPr>
              <a:t>…</a:t>
            </a:r>
            <a:r>
              <a:rPr lang="en-US" altLang="en-US" i="1" dirty="0" smtClean="0">
                <a:latin typeface="Matisse ITC" pitchFamily="82" charset="0"/>
              </a:rPr>
              <a:t>BUT ONLY FOR YOUR FACE!!!</a:t>
            </a:r>
            <a:endParaRPr lang="en-US" altLang="en-US" dirty="0" smtClean="0">
              <a:latin typeface="Matisse ITC" pitchFamily="82" charset="0"/>
            </a:endParaRPr>
          </a:p>
        </p:txBody>
      </p:sp>
      <p:sp>
        <p:nvSpPr>
          <p:cNvPr id="25603" name="Rectangle 3"/>
          <p:cNvSpPr>
            <a:spLocks noGrp="1" noChangeArrowheads="1"/>
          </p:cNvSpPr>
          <p:nvPr>
            <p:ph idx="1"/>
          </p:nvPr>
        </p:nvSpPr>
        <p:spPr/>
        <p:txBody>
          <a:bodyPr/>
          <a:lstStyle/>
          <a:p>
            <a:pPr eaLnBrk="1" hangingPunct="1"/>
            <a:endParaRPr lang="en-US" altLang="en-US" smtClean="0"/>
          </a:p>
        </p:txBody>
      </p:sp>
      <p:pic>
        <p:nvPicPr>
          <p:cNvPr id="25604" name="Picture 5" descr="Treating a mustard gas vic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1371600"/>
            <a:ext cx="3648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985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latin typeface="Matisse ITC" pitchFamily="82" charset="0"/>
              </a:rPr>
              <a:t>TOO SLOW GETTING HIS MASK ON</a:t>
            </a:r>
          </a:p>
        </p:txBody>
      </p:sp>
      <p:sp>
        <p:nvSpPr>
          <p:cNvPr id="26627" name="Rectangle 3"/>
          <p:cNvSpPr>
            <a:spLocks noGrp="1" noChangeArrowheads="1"/>
          </p:cNvSpPr>
          <p:nvPr>
            <p:ph idx="1"/>
          </p:nvPr>
        </p:nvSpPr>
        <p:spPr/>
        <p:txBody>
          <a:bodyPr/>
          <a:lstStyle/>
          <a:p>
            <a:pPr eaLnBrk="1" hangingPunct="1"/>
            <a:endParaRPr lang="en-US" altLang="en-US" smtClean="0"/>
          </a:p>
        </p:txBody>
      </p:sp>
      <p:pic>
        <p:nvPicPr>
          <p:cNvPr id="26628" name="Picture 5" descr="uesc_03_img0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886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0" y="12192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altLang="en-US" sz="3600" b="1" i="1"/>
              <a:t>TANKS</a:t>
            </a:r>
          </a:p>
          <a:p>
            <a:pPr eaLnBrk="1" hangingPunct="1">
              <a:spcBef>
                <a:spcPct val="50000"/>
              </a:spcBef>
              <a:buFont typeface="Arial" charset="0"/>
              <a:buChar char="•"/>
            </a:pPr>
            <a:r>
              <a:rPr lang="en-US" altLang="en-US" sz="3600" b="1" i="1"/>
              <a:t>MACHINE GUNS</a:t>
            </a:r>
          </a:p>
          <a:p>
            <a:pPr eaLnBrk="1" hangingPunct="1">
              <a:spcBef>
                <a:spcPct val="50000"/>
              </a:spcBef>
              <a:buFont typeface="Arial" charset="0"/>
              <a:buChar char="•"/>
            </a:pPr>
            <a:r>
              <a:rPr lang="en-US" altLang="en-US" sz="3600" b="1" i="1"/>
              <a:t>SUBMARINES</a:t>
            </a:r>
          </a:p>
          <a:p>
            <a:pPr eaLnBrk="1" hangingPunct="1">
              <a:spcBef>
                <a:spcPct val="50000"/>
              </a:spcBef>
              <a:buFont typeface="Arial" charset="0"/>
              <a:buChar char="•"/>
            </a:pPr>
            <a:r>
              <a:rPr lang="en-US" altLang="en-US" sz="3600" b="1" i="1"/>
              <a:t>FLAMETHROWER</a:t>
            </a:r>
          </a:p>
          <a:p>
            <a:pPr eaLnBrk="1" hangingPunct="1">
              <a:spcBef>
                <a:spcPct val="50000"/>
              </a:spcBef>
              <a:buFont typeface="Arial" charset="0"/>
              <a:buChar char="•"/>
            </a:pPr>
            <a:r>
              <a:rPr lang="en-US" altLang="en-US" sz="3600" b="1" i="1"/>
              <a:t>AIRPLANE</a:t>
            </a:r>
          </a:p>
          <a:p>
            <a:pPr eaLnBrk="1" hangingPunct="1">
              <a:spcBef>
                <a:spcPct val="50000"/>
              </a:spcBef>
              <a:buFont typeface="Arial" charset="0"/>
              <a:buChar char="•"/>
            </a:pPr>
            <a:r>
              <a:rPr lang="en-US" altLang="en-US" sz="3600" b="1" i="1"/>
              <a:t>GIANT ARTILLERY</a:t>
            </a:r>
          </a:p>
        </p:txBody>
      </p:sp>
      <p:sp>
        <p:nvSpPr>
          <p:cNvPr id="28675" name="Text Box 2"/>
          <p:cNvSpPr txBox="1">
            <a:spLocks noChangeArrowheads="1"/>
          </p:cNvSpPr>
          <p:nvPr/>
        </p:nvSpPr>
        <p:spPr bwMode="auto">
          <a:xfrm>
            <a:off x="1524000" y="228601"/>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5400" b="1" i="1"/>
              <a:t>NEW WEAPONS OF WWI</a:t>
            </a:r>
          </a:p>
        </p:txBody>
      </p:sp>
      <p:pic>
        <p:nvPicPr>
          <p:cNvPr id="28676" name="Picture 3" descr="imag0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066801"/>
            <a:ext cx="4011613"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g681500228" descr="World War I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276601"/>
            <a:ext cx="25908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imag13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1" y="5129214"/>
            <a:ext cx="24669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040131-F-0000G-0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962400"/>
            <a:ext cx="2120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392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0" y="2559051"/>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5400" b="1" i="1"/>
              <a:t>WHAT DO ALL OF THESE NEW WEAPONS MEAN FOR TROOPS?</a:t>
            </a:r>
          </a:p>
        </p:txBody>
      </p:sp>
    </p:spTree>
    <p:extLst>
      <p:ext uri="{BB962C8B-B14F-4D97-AF65-F5344CB8AC3E}">
        <p14:creationId xmlns:p14="http://schemas.microsoft.com/office/powerpoint/2010/main" val="54917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Background</a:t>
            </a:r>
            <a:endParaRPr lang="en-US"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The eras of  Nationalism and Imperialism, both beginning to peak in the mid to late 1800’s and early 1900’s created an atmosphere of competition and tension, with the countries of Europe often seeming on a collision course with each other.</a:t>
            </a:r>
          </a:p>
          <a:p>
            <a:r>
              <a:rPr lang="en-US" sz="2400" dirty="0" smtClean="0">
                <a:latin typeface="Times New Roman" pitchFamily="18" charset="0"/>
                <a:cs typeface="Times New Roman" pitchFamily="18" charset="0"/>
              </a:rPr>
              <a:t>Gaining the most political and military power were Britain and Germany.</a:t>
            </a:r>
          </a:p>
          <a:p>
            <a:r>
              <a:rPr lang="en-US" sz="2400" dirty="0" smtClean="0">
                <a:latin typeface="Times New Roman" pitchFamily="18" charset="0"/>
                <a:cs typeface="Times New Roman" pitchFamily="18" charset="0"/>
              </a:rPr>
              <a:t>Britain had also gained the most territory through imperialism of any European nation, but Germany was starting to challenge them on this front as well.	</a:t>
            </a:r>
          </a:p>
          <a:p>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altLang="en-US" sz="5400" b="1" i="1"/>
              <a:t>“SHELL – SHOCK”</a:t>
            </a:r>
          </a:p>
        </p:txBody>
      </p:sp>
      <p:pic>
        <p:nvPicPr>
          <p:cNvPr id="30723" name="Picture 3" descr="Photo of World War One Soldier suffering from shell shoc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1" y="1676400"/>
            <a:ext cx="3660775" cy="4953000"/>
          </a:xfrm>
          <a:noFill/>
        </p:spPr>
      </p:pic>
      <p:pic>
        <p:nvPicPr>
          <p:cNvPr id="30724" name="Picture 4" descr="1Untitled-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943600" y="1544331"/>
            <a:ext cx="3657600" cy="4574203"/>
          </a:xfrm>
          <a:noFill/>
        </p:spPr>
      </p:pic>
    </p:spTree>
    <p:extLst>
      <p:ext uri="{BB962C8B-B14F-4D97-AF65-F5344CB8AC3E}">
        <p14:creationId xmlns:p14="http://schemas.microsoft.com/office/powerpoint/2010/main" val="1849213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4800" b="1" i="1"/>
              <a:t>“GOING OVER THE TOP”</a:t>
            </a:r>
          </a:p>
        </p:txBody>
      </p:sp>
      <p:pic>
        <p:nvPicPr>
          <p:cNvPr id="31747" name="Picture 3" descr="overtop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603376"/>
            <a:ext cx="6934200" cy="5254625"/>
          </a:xfrm>
          <a:noFill/>
        </p:spPr>
      </p:pic>
    </p:spTree>
    <p:extLst>
      <p:ext uri="{BB962C8B-B14F-4D97-AF65-F5344CB8AC3E}">
        <p14:creationId xmlns:p14="http://schemas.microsoft.com/office/powerpoint/2010/main" val="18359261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altLang="en-US" b="1" i="1" smtClean="0"/>
          </a:p>
        </p:txBody>
      </p:sp>
      <p:pic>
        <p:nvPicPr>
          <p:cNvPr id="32771" name="Picture 3" descr="trench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57200"/>
            <a:ext cx="8915400" cy="5905500"/>
          </a:xfrm>
          <a:noFill/>
        </p:spPr>
      </p:pic>
    </p:spTree>
    <p:extLst>
      <p:ext uri="{BB962C8B-B14F-4D97-AF65-F5344CB8AC3E}">
        <p14:creationId xmlns:p14="http://schemas.microsoft.com/office/powerpoint/2010/main" val="4547139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b="1" i="1" smtClean="0"/>
              <a:t>“HORRIBLE RESULTS”</a:t>
            </a:r>
          </a:p>
        </p:txBody>
      </p:sp>
      <p:pic>
        <p:nvPicPr>
          <p:cNvPr id="34819" name="Picture 3" descr="imag06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2442" y="1691323"/>
            <a:ext cx="8717924" cy="5166678"/>
          </a:xfrm>
          <a:noFill/>
        </p:spPr>
      </p:pic>
    </p:spTree>
    <p:extLst>
      <p:ext uri="{BB962C8B-B14F-4D97-AF65-F5344CB8AC3E}">
        <p14:creationId xmlns:p14="http://schemas.microsoft.com/office/powerpoint/2010/main" val="1459394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p:nvPr>
        </p:nvSpPr>
        <p:spPr>
          <a:xfrm>
            <a:off x="533400" y="35516"/>
            <a:ext cx="10972800" cy="1143000"/>
          </a:xfrm>
        </p:spPr>
        <p:txBody>
          <a:bodyPr/>
          <a:lstStyle/>
          <a:p>
            <a:pPr eaLnBrk="1" hangingPunct="1"/>
            <a:r>
              <a:rPr lang="en-US" altLang="en-US" b="1" i="1" dirty="0" smtClean="0"/>
              <a:t>MERCILESS SLAUGHTER</a:t>
            </a:r>
          </a:p>
        </p:txBody>
      </p:sp>
      <p:pic>
        <p:nvPicPr>
          <p:cNvPr id="35843" name="Picture 3" descr="imag028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3400" y="1273491"/>
            <a:ext cx="2052995" cy="2908258"/>
          </a:xfrm>
          <a:noFill/>
        </p:spPr>
      </p:pic>
      <p:pic>
        <p:nvPicPr>
          <p:cNvPr id="35844" name="Picture 4" descr="imag028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8315913" y="1365841"/>
            <a:ext cx="2518483" cy="2723559"/>
          </a:xfrm>
          <a:noFill/>
        </p:spPr>
      </p:pic>
      <p:pic>
        <p:nvPicPr>
          <p:cNvPr id="35845" name="Picture 5" descr="imag042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429555" y="4276724"/>
            <a:ext cx="3980645" cy="2424115"/>
          </a:xfrm>
          <a:noFill/>
        </p:spPr>
      </p:pic>
      <p:pic>
        <p:nvPicPr>
          <p:cNvPr id="35846" name="Picture 6" descr="imag1017"/>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019799" y="4181749"/>
            <a:ext cx="3987085" cy="2444476"/>
          </a:xfrm>
          <a:noFill/>
        </p:spPr>
      </p:pic>
      <p:pic>
        <p:nvPicPr>
          <p:cNvPr id="35847" name="Picture 7" descr="imag06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327" y="1365841"/>
            <a:ext cx="4364673" cy="265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406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52600" y="274638"/>
            <a:ext cx="8686800" cy="1143000"/>
          </a:xfrm>
        </p:spPr>
        <p:txBody>
          <a:bodyPr>
            <a:normAutofit fontScale="90000"/>
          </a:bodyPr>
          <a:lstStyle/>
          <a:p>
            <a:pPr eaLnBrk="1" hangingPunct="1"/>
            <a:r>
              <a:rPr lang="en-US" altLang="en-US" sz="4000" i="1"/>
              <a:t>THE FINEST YOUNG MEN IN THE WORLD…</a:t>
            </a:r>
          </a:p>
        </p:txBody>
      </p:sp>
      <p:sp>
        <p:nvSpPr>
          <p:cNvPr id="37891" name="Rectangle 3"/>
          <p:cNvSpPr>
            <a:spLocks noGrp="1" noChangeArrowheads="1"/>
          </p:cNvSpPr>
          <p:nvPr>
            <p:ph idx="1"/>
          </p:nvPr>
        </p:nvSpPr>
        <p:spPr/>
        <p:txBody>
          <a:bodyPr/>
          <a:lstStyle/>
          <a:p>
            <a:pPr eaLnBrk="1" hangingPunct="1"/>
            <a:endParaRPr lang="en-US" altLang="en-US" smtClean="0"/>
          </a:p>
        </p:txBody>
      </p:sp>
      <p:pic>
        <p:nvPicPr>
          <p:cNvPr id="37892" name="Picture 9" descr="WWI-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1"/>
            <a:ext cx="61722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10"/>
          <p:cNvSpPr txBox="1">
            <a:spLocks noChangeArrowheads="1"/>
          </p:cNvSpPr>
          <p:nvPr/>
        </p:nvSpPr>
        <p:spPr bwMode="auto">
          <a:xfrm>
            <a:off x="2971800" y="5943601"/>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altLang="en-US" sz="2800"/>
          </a:p>
        </p:txBody>
      </p:sp>
    </p:spTree>
    <p:extLst>
      <p:ext uri="{BB962C8B-B14F-4D97-AF65-F5344CB8AC3E}">
        <p14:creationId xmlns:p14="http://schemas.microsoft.com/office/powerpoint/2010/main" val="769927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335280"/>
            <a:ext cx="8686800" cy="762000"/>
          </a:xfrm>
        </p:spPr>
        <p:txBody>
          <a:bodyPr>
            <a:normAutofit/>
          </a:bodyPr>
          <a:lstStyle/>
          <a:p>
            <a:r>
              <a:rPr lang="en-US" dirty="0" smtClean="0"/>
              <a:t>War Footage…..</a:t>
            </a:r>
            <a:endParaRPr lang="en-US" dirty="0"/>
          </a:p>
        </p:txBody>
      </p:sp>
      <p:sp>
        <p:nvSpPr>
          <p:cNvPr id="3" name="Content Placeholder 2"/>
          <p:cNvSpPr>
            <a:spLocks noGrp="1"/>
          </p:cNvSpPr>
          <p:nvPr>
            <p:ph idx="1"/>
          </p:nvPr>
        </p:nvSpPr>
        <p:spPr>
          <a:xfrm>
            <a:off x="434340" y="1485582"/>
            <a:ext cx="8686800" cy="5151438"/>
          </a:xfrm>
        </p:spPr>
        <p:txBody>
          <a:bodyPr>
            <a:normAutofit/>
          </a:bodyPr>
          <a:lstStyle/>
          <a:p>
            <a:pPr marL="0" indent="0">
              <a:buNone/>
            </a:pPr>
            <a:r>
              <a:rPr lang="en-US" sz="2400" dirty="0" smtClean="0">
                <a:solidFill>
                  <a:schemeClr val="accent1">
                    <a:lumMod val="75000"/>
                  </a:schemeClr>
                </a:solidFill>
              </a:rPr>
              <a:t>As you watch the following segments on the Battle of Verdun and or the Battle of the Somme </a:t>
            </a:r>
          </a:p>
          <a:p>
            <a:pPr marL="0" indent="0">
              <a:buNone/>
            </a:pPr>
            <a:endParaRPr lang="en-US" sz="2400" dirty="0" smtClean="0">
              <a:solidFill>
                <a:schemeClr val="accent1">
                  <a:lumMod val="75000"/>
                </a:schemeClr>
              </a:solidFill>
            </a:endParaRPr>
          </a:p>
          <a:p>
            <a:pPr marL="0" indent="0">
              <a:buNone/>
            </a:pPr>
            <a:r>
              <a:rPr lang="en-US" sz="2400" i="1" dirty="0">
                <a:solidFill>
                  <a:srgbClr val="FF0000"/>
                </a:solidFill>
              </a:rPr>
              <a:t>What images in the video reflect the impact that Militarism and the Industrial Revolution had on warfare?</a:t>
            </a:r>
          </a:p>
          <a:p>
            <a:pPr marL="0" indent="0">
              <a:buNone/>
            </a:pPr>
            <a:endParaRPr lang="en-US" sz="2400" dirty="0" smtClean="0">
              <a:solidFill>
                <a:schemeClr val="accent1">
                  <a:lumMod val="75000"/>
                </a:schemeClr>
              </a:solidFill>
            </a:endParaRPr>
          </a:p>
          <a:p>
            <a:pPr marL="0" indent="0">
              <a:buNone/>
            </a:pPr>
            <a:r>
              <a:rPr lang="en-US" sz="3200" dirty="0" smtClean="0">
                <a:solidFill>
                  <a:srgbClr val="C00000"/>
                </a:solidFill>
                <a:hlinkClick r:id="rId2"/>
              </a:rPr>
              <a:t>Battle </a:t>
            </a:r>
            <a:r>
              <a:rPr lang="en-US" sz="3200" dirty="0">
                <a:solidFill>
                  <a:srgbClr val="C00000"/>
                </a:solidFill>
                <a:hlinkClick r:id="rId2"/>
              </a:rPr>
              <a:t>of </a:t>
            </a:r>
            <a:r>
              <a:rPr lang="en-US" sz="3200" dirty="0" smtClean="0">
                <a:solidFill>
                  <a:srgbClr val="C00000"/>
                </a:solidFill>
                <a:hlinkClick r:id="rId2"/>
              </a:rPr>
              <a:t>Verdun</a:t>
            </a:r>
            <a:endParaRPr lang="en-US" sz="3200" dirty="0" smtClean="0">
              <a:solidFill>
                <a:srgbClr val="C00000"/>
              </a:solidFill>
            </a:endParaRPr>
          </a:p>
          <a:p>
            <a:pPr marL="0" indent="0">
              <a:buNone/>
            </a:pPr>
            <a:r>
              <a:rPr lang="en-US" sz="3200" dirty="0" smtClean="0">
                <a:solidFill>
                  <a:srgbClr val="C00000"/>
                </a:solidFill>
                <a:hlinkClick r:id="rId3"/>
              </a:rPr>
              <a:t>Battle </a:t>
            </a:r>
            <a:r>
              <a:rPr lang="en-US" sz="3200" dirty="0">
                <a:solidFill>
                  <a:srgbClr val="C00000"/>
                </a:solidFill>
                <a:hlinkClick r:id="rId3"/>
              </a:rPr>
              <a:t>of the Somme</a:t>
            </a:r>
            <a:endParaRPr lang="en-US" sz="2400" dirty="0" smtClean="0">
              <a:solidFill>
                <a:schemeClr val="accent1">
                  <a:lumMod val="75000"/>
                </a:schemeClr>
              </a:solidFill>
            </a:endParaRPr>
          </a:p>
          <a:p>
            <a:pPr marL="0" indent="0">
              <a:buNone/>
            </a:pPr>
            <a:endParaRPr lang="en-US" sz="2400" dirty="0" smtClean="0">
              <a:solidFill>
                <a:schemeClr val="accent1">
                  <a:lumMod val="75000"/>
                </a:schemeClr>
              </a:solidFill>
            </a:endParaRPr>
          </a:p>
        </p:txBody>
      </p:sp>
    </p:spTree>
    <p:extLst>
      <p:ext uri="{BB962C8B-B14F-4D97-AF65-F5344CB8AC3E}">
        <p14:creationId xmlns:p14="http://schemas.microsoft.com/office/powerpoint/2010/main" val="1478331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 the War</a:t>
            </a:r>
            <a:endParaRPr lang="en-US" dirty="0"/>
          </a:p>
        </p:txBody>
      </p:sp>
      <p:sp>
        <p:nvSpPr>
          <p:cNvPr id="3" name="Content Placeholder 2"/>
          <p:cNvSpPr>
            <a:spLocks noGrp="1"/>
          </p:cNvSpPr>
          <p:nvPr>
            <p:ph idx="1"/>
          </p:nvPr>
        </p:nvSpPr>
        <p:spPr/>
        <p:txBody>
          <a:bodyPr>
            <a:noAutofit/>
          </a:bodyPr>
          <a:lstStyle/>
          <a:p>
            <a:pPr marL="514350" indent="-514350">
              <a:buAutoNum type="romanUcPeriod"/>
            </a:pPr>
            <a:r>
              <a:rPr lang="en-US" b="1" dirty="0">
                <a:solidFill>
                  <a:schemeClr val="accent2">
                    <a:lumMod val="50000"/>
                  </a:schemeClr>
                </a:solidFill>
                <a:latin typeface="Times New Roman" pitchFamily="18" charset="0"/>
                <a:cs typeface="Times New Roman" pitchFamily="18" charset="0"/>
              </a:rPr>
              <a:t>Effects of the Stalemate-</a:t>
            </a:r>
          </a:p>
          <a:p>
            <a:pPr marL="514350" indent="-514350">
              <a:buNone/>
            </a:pPr>
            <a:r>
              <a:rPr lang="en-US" dirty="0">
                <a:solidFill>
                  <a:schemeClr val="accent2">
                    <a:lumMod val="50000"/>
                  </a:schemeClr>
                </a:solidFill>
                <a:latin typeface="Times New Roman" pitchFamily="18" charset="0"/>
                <a:cs typeface="Times New Roman" pitchFamily="18" charset="0"/>
              </a:rPr>
              <a:t>	* </a:t>
            </a:r>
            <a:r>
              <a:rPr lang="en-US" b="1" u="sng" dirty="0">
                <a:solidFill>
                  <a:schemeClr val="accent2">
                    <a:lumMod val="50000"/>
                  </a:schemeClr>
                </a:solidFill>
                <a:latin typeface="Times New Roman" pitchFamily="18" charset="0"/>
                <a:cs typeface="Times New Roman" pitchFamily="18" charset="0"/>
              </a:rPr>
              <a:t>Total War- </a:t>
            </a:r>
            <a:r>
              <a:rPr lang="en-US" dirty="0">
                <a:solidFill>
                  <a:schemeClr val="accent2">
                    <a:lumMod val="50000"/>
                  </a:schemeClr>
                </a:solidFill>
                <a:latin typeface="Times New Roman" pitchFamily="18" charset="0"/>
                <a:cs typeface="Times New Roman" pitchFamily="18" charset="0"/>
              </a:rPr>
              <a:t>defined~ The channeling of a nation’s entire resources into a war effort- Modern, mechanized (industrial war) requires this</a:t>
            </a:r>
          </a:p>
          <a:p>
            <a:pPr marL="514350" indent="-514350">
              <a:buAutoNum type="alphaUcPeriod"/>
            </a:pPr>
            <a:r>
              <a:rPr lang="en-US" b="1" dirty="0">
                <a:solidFill>
                  <a:schemeClr val="accent2">
                    <a:lumMod val="50000"/>
                  </a:schemeClr>
                </a:solidFill>
                <a:latin typeface="Times New Roman" pitchFamily="18" charset="0"/>
                <a:cs typeface="Times New Roman" pitchFamily="18" charset="0"/>
              </a:rPr>
              <a:t>Economic Impact-  </a:t>
            </a:r>
          </a:p>
          <a:p>
            <a:pPr marL="514350" indent="-514350">
              <a:buNone/>
            </a:pPr>
            <a:r>
              <a:rPr lang="en-US" dirty="0">
                <a:solidFill>
                  <a:schemeClr val="accent2">
                    <a:lumMod val="50000"/>
                  </a:schemeClr>
                </a:solidFill>
                <a:latin typeface="Times New Roman" pitchFamily="18" charset="0"/>
                <a:cs typeface="Times New Roman" pitchFamily="18" charset="0"/>
              </a:rPr>
              <a:t>	1.	</a:t>
            </a:r>
            <a:r>
              <a:rPr lang="en-US" b="1" u="sng" dirty="0">
                <a:solidFill>
                  <a:schemeClr val="accent2">
                    <a:lumMod val="50000"/>
                  </a:schemeClr>
                </a:solidFill>
                <a:latin typeface="Times New Roman" pitchFamily="18" charset="0"/>
                <a:cs typeface="Times New Roman" pitchFamily="18" charset="0"/>
              </a:rPr>
              <a:t>“The Draft”-  </a:t>
            </a:r>
            <a:r>
              <a:rPr lang="en-US" dirty="0">
                <a:solidFill>
                  <a:schemeClr val="accent2">
                    <a:lumMod val="50000"/>
                  </a:schemeClr>
                </a:solidFill>
                <a:latin typeface="Times New Roman" pitchFamily="18" charset="0"/>
                <a:cs typeface="Times New Roman" pitchFamily="18" charset="0"/>
              </a:rPr>
              <a:t>all nations utilize- require young man </a:t>
            </a:r>
            <a:r>
              <a:rPr lang="en-US" dirty="0" smtClean="0">
                <a:solidFill>
                  <a:schemeClr val="accent2">
                    <a:lumMod val="50000"/>
                  </a:schemeClr>
                </a:solidFill>
                <a:latin typeface="Times New Roman" pitchFamily="18" charset="0"/>
                <a:cs typeface="Times New Roman" pitchFamily="18" charset="0"/>
              </a:rPr>
              <a:t>for involuntary </a:t>
            </a:r>
            <a:r>
              <a:rPr lang="en-US" dirty="0">
                <a:solidFill>
                  <a:schemeClr val="accent2">
                    <a:lumMod val="50000"/>
                  </a:schemeClr>
                </a:solidFill>
                <a:latin typeface="Times New Roman" pitchFamily="18" charset="0"/>
                <a:cs typeface="Times New Roman" pitchFamily="18" charset="0"/>
              </a:rPr>
              <a:t>service</a:t>
            </a:r>
          </a:p>
          <a:p>
            <a:pPr marL="514350" indent="-514350">
              <a:buNone/>
            </a:pPr>
            <a:r>
              <a:rPr lang="en-US" dirty="0">
                <a:solidFill>
                  <a:schemeClr val="accent2">
                    <a:lumMod val="50000"/>
                  </a:schemeClr>
                </a:solidFill>
                <a:latin typeface="Times New Roman" pitchFamily="18" charset="0"/>
                <a:cs typeface="Times New Roman" pitchFamily="18" charset="0"/>
              </a:rPr>
              <a:t>	2.	Taxes raised/ Strikes forbidden/ mandated rationing </a:t>
            </a:r>
            <a:r>
              <a:rPr lang="en-US" dirty="0" smtClean="0">
                <a:solidFill>
                  <a:schemeClr val="accent2">
                    <a:lumMod val="50000"/>
                  </a:schemeClr>
                </a:solidFill>
                <a:latin typeface="Times New Roman" pitchFamily="18" charset="0"/>
                <a:cs typeface="Times New Roman" pitchFamily="18" charset="0"/>
              </a:rPr>
              <a:t>and recycling</a:t>
            </a:r>
            <a:endParaRPr lang="en-US" dirty="0">
              <a:solidFill>
                <a:schemeClr val="accent2">
                  <a:lumMod val="50000"/>
                </a:schemeClr>
              </a:solidFill>
              <a:latin typeface="Times New Roman" pitchFamily="18" charset="0"/>
              <a:cs typeface="Times New Roman" pitchFamily="18" charset="0"/>
            </a:endParaRPr>
          </a:p>
          <a:p>
            <a:pPr marL="514350" indent="-514350">
              <a:buAutoNum type="alphaUcPeriod" startAt="2"/>
            </a:pPr>
            <a:r>
              <a:rPr lang="en-US" b="1" dirty="0">
                <a:solidFill>
                  <a:schemeClr val="accent2">
                    <a:lumMod val="50000"/>
                  </a:schemeClr>
                </a:solidFill>
                <a:latin typeface="Times New Roman" pitchFamily="18" charset="0"/>
                <a:cs typeface="Times New Roman" pitchFamily="18" charset="0"/>
              </a:rPr>
              <a:t>Propaganda war</a:t>
            </a:r>
          </a:p>
          <a:p>
            <a:pPr marL="514350" indent="-514350">
              <a:buNone/>
            </a:pPr>
            <a:r>
              <a:rPr lang="en-US" dirty="0">
                <a:solidFill>
                  <a:schemeClr val="accent2">
                    <a:lumMod val="50000"/>
                  </a:schemeClr>
                </a:solidFill>
                <a:latin typeface="Times New Roman" pitchFamily="18" charset="0"/>
                <a:cs typeface="Times New Roman" pitchFamily="18" charset="0"/>
              </a:rPr>
              <a:t>	1.	</a:t>
            </a:r>
            <a:r>
              <a:rPr lang="en-US" b="1" u="sng" dirty="0">
                <a:solidFill>
                  <a:schemeClr val="accent2">
                    <a:lumMod val="50000"/>
                  </a:schemeClr>
                </a:solidFill>
                <a:latin typeface="Times New Roman" pitchFamily="18" charset="0"/>
                <a:cs typeface="Times New Roman" pitchFamily="18" charset="0"/>
              </a:rPr>
              <a:t>Propaganda-</a:t>
            </a:r>
            <a:r>
              <a:rPr lang="en-US" dirty="0">
                <a:solidFill>
                  <a:schemeClr val="accent2">
                    <a:lumMod val="50000"/>
                  </a:schemeClr>
                </a:solidFill>
                <a:latin typeface="Times New Roman" pitchFamily="18" charset="0"/>
                <a:cs typeface="Times New Roman" pitchFamily="18" charset="0"/>
              </a:rPr>
              <a:t> spreading ideas to promote a cause or damage 	an opposing cause.</a:t>
            </a:r>
          </a:p>
          <a:p>
            <a:pPr marL="514350" indent="-514350">
              <a:buNone/>
            </a:pPr>
            <a:r>
              <a:rPr lang="en-US" dirty="0">
                <a:solidFill>
                  <a:schemeClr val="accent2">
                    <a:lumMod val="50000"/>
                  </a:schemeClr>
                </a:solidFill>
                <a:latin typeface="Times New Roman" pitchFamily="18" charset="0"/>
                <a:cs typeface="Times New Roman" pitchFamily="18" charset="0"/>
              </a:rPr>
              <a:t>		* French and Brits- use invasion of Belgium to </a:t>
            </a:r>
            <a:r>
              <a:rPr lang="en-US" dirty="0" smtClean="0">
                <a:solidFill>
                  <a:schemeClr val="accent2">
                    <a:lumMod val="50000"/>
                  </a:schemeClr>
                </a:solidFill>
                <a:latin typeface="Times New Roman" pitchFamily="18" charset="0"/>
                <a:cs typeface="Times New Roman" pitchFamily="18" charset="0"/>
              </a:rPr>
              <a:t>portray </a:t>
            </a:r>
            <a:r>
              <a:rPr lang="en-US" dirty="0">
                <a:solidFill>
                  <a:schemeClr val="accent2">
                    <a:lumMod val="50000"/>
                  </a:schemeClr>
                </a:solidFill>
                <a:latin typeface="Times New Roman" pitchFamily="18" charset="0"/>
                <a:cs typeface="Times New Roman" pitchFamily="18" charset="0"/>
              </a:rPr>
              <a:t>Germans as murderous </a:t>
            </a:r>
            <a:r>
              <a:rPr lang="en-US" dirty="0" smtClean="0">
                <a:solidFill>
                  <a:schemeClr val="accent2">
                    <a:lumMod val="50000"/>
                  </a:schemeClr>
                </a:solidFill>
                <a:latin typeface="Times New Roman" pitchFamily="18" charset="0"/>
                <a:cs typeface="Times New Roman" pitchFamily="18" charset="0"/>
              </a:rPr>
              <a:t>villains-  </a:t>
            </a:r>
            <a:r>
              <a:rPr lang="en-US" dirty="0">
                <a:solidFill>
                  <a:schemeClr val="accent2">
                    <a:lumMod val="50000"/>
                  </a:schemeClr>
                </a:solidFill>
                <a:latin typeface="Times New Roman" pitchFamily="18" charset="0"/>
                <a:cs typeface="Times New Roman" pitchFamily="18" charset="0"/>
              </a:rPr>
              <a:t>Huns</a:t>
            </a:r>
          </a:p>
          <a:p>
            <a:pPr marL="514350" indent="-514350">
              <a:buNone/>
            </a:pPr>
            <a:r>
              <a:rPr lang="en-US" dirty="0">
                <a:solidFill>
                  <a:schemeClr val="accent2">
                    <a:lumMod val="50000"/>
                  </a:schemeClr>
                </a:solidFill>
                <a:latin typeface="Times New Roman" pitchFamily="18" charset="0"/>
                <a:cs typeface="Times New Roman" pitchFamily="18" charset="0"/>
              </a:rPr>
              <a:t>		* Often exaggerated or untrue</a:t>
            </a:r>
          </a:p>
          <a:p>
            <a:endParaRPr lang="en-US" dirty="0"/>
          </a:p>
        </p:txBody>
      </p:sp>
    </p:spTree>
    <p:extLst>
      <p:ext uri="{BB962C8B-B14F-4D97-AF65-F5344CB8AC3E}">
        <p14:creationId xmlns:p14="http://schemas.microsoft.com/office/powerpoint/2010/main" val="2127383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58841" y="0"/>
            <a:ext cx="9692640" cy="1325562"/>
          </a:xfrm>
        </p:spPr>
        <p:txBody>
          <a:bodyPr/>
          <a:lstStyle/>
          <a:p>
            <a:pPr eaLnBrk="1" hangingPunct="1"/>
            <a:r>
              <a:rPr lang="en-US" altLang="en-US" b="1" u="sng" dirty="0" smtClean="0">
                <a:latin typeface="Felix Titling" pitchFamily="82" charset="0"/>
              </a:rPr>
              <a:t>PROPAGANDA</a:t>
            </a:r>
          </a:p>
        </p:txBody>
      </p:sp>
      <p:sp>
        <p:nvSpPr>
          <p:cNvPr id="10243" name="Rectangle 3"/>
          <p:cNvSpPr>
            <a:spLocks noGrp="1" noChangeArrowheads="1"/>
          </p:cNvSpPr>
          <p:nvPr>
            <p:ph idx="1"/>
          </p:nvPr>
        </p:nvSpPr>
        <p:spPr>
          <a:xfrm>
            <a:off x="1524000" y="1371600"/>
            <a:ext cx="4800600" cy="5257800"/>
          </a:xfrm>
        </p:spPr>
        <p:txBody>
          <a:bodyPr/>
          <a:lstStyle/>
          <a:p>
            <a:pPr eaLnBrk="1" hangingPunct="1"/>
            <a:r>
              <a:rPr lang="en-US" altLang="en-US" sz="3600" i="1" dirty="0"/>
              <a:t>ENCOURAGE PEOPLE TO JOIN ARMED FORCES</a:t>
            </a:r>
          </a:p>
          <a:p>
            <a:pPr eaLnBrk="1" hangingPunct="1"/>
            <a:endParaRPr lang="en-US" altLang="en-US" sz="3600" i="1" dirty="0"/>
          </a:p>
          <a:p>
            <a:pPr eaLnBrk="1" hangingPunct="1"/>
            <a:r>
              <a:rPr lang="en-US" altLang="en-US" sz="3600" i="1" dirty="0"/>
              <a:t>GUILT TRIP!!!</a:t>
            </a:r>
          </a:p>
          <a:p>
            <a:pPr eaLnBrk="1" hangingPunct="1"/>
            <a:endParaRPr lang="en-US" altLang="en-US" sz="3600" i="1" dirty="0"/>
          </a:p>
          <a:p>
            <a:pPr eaLnBrk="1" hangingPunct="1"/>
            <a:r>
              <a:rPr lang="en-US" altLang="en-US" sz="3600" i="1" dirty="0"/>
              <a:t>MAKE ENEMY LOOK BAD!</a:t>
            </a:r>
          </a:p>
        </p:txBody>
      </p:sp>
      <p:pic>
        <p:nvPicPr>
          <p:cNvPr id="10244" name="Picture 5" descr="W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280" y="1159098"/>
            <a:ext cx="3933370" cy="469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07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5962" y="244699"/>
            <a:ext cx="9692640" cy="776922"/>
          </a:xfrm>
        </p:spPr>
        <p:txBody>
          <a:bodyPr/>
          <a:lstStyle/>
          <a:p>
            <a:pPr eaLnBrk="1" hangingPunct="1"/>
            <a:r>
              <a:rPr lang="en-US" altLang="en-US" dirty="0" smtClean="0">
                <a:latin typeface="Felix Titling" pitchFamily="82" charset="0"/>
              </a:rPr>
              <a:t>WHY GO TO WAR?</a:t>
            </a:r>
          </a:p>
        </p:txBody>
      </p:sp>
      <p:pic>
        <p:nvPicPr>
          <p:cNvPr id="9220" name="Picture 7" descr="surf-trenches-pos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1905000"/>
            <a:ext cx="30273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pp_uk_2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577" y="2047741"/>
            <a:ext cx="2990400" cy="461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clip_image002_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143000"/>
            <a:ext cx="31321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21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Background</a:t>
            </a:r>
            <a:endParaRPr lang="en-US" u="sng"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 Competition was becoming fierce on all fronts for who would emerge as the dominant colonial, industrial, economic and military power.  </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Efforts to control these competitive forces were undermined by the Scramble for new lands, fierce pride in one’s nation, and secret treaties between countries  “</a:t>
            </a:r>
            <a:r>
              <a:rPr lang="en-US" sz="2800" i="1" dirty="0" smtClean="0">
                <a:latin typeface="Times New Roman" pitchFamily="18" charset="0"/>
                <a:cs typeface="Times New Roman" pitchFamily="18" charset="0"/>
              </a:rPr>
              <a:t>just in case” </a:t>
            </a:r>
            <a:r>
              <a:rPr lang="en-US" sz="2800" dirty="0" smtClean="0">
                <a:latin typeface="Times New Roman" pitchFamily="18" charset="0"/>
                <a:cs typeface="Times New Roman" pitchFamily="18" charset="0"/>
              </a:rPr>
              <a:t>war broke out.</a:t>
            </a:r>
          </a:p>
          <a:p>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dirty="0" smtClean="0">
                <a:latin typeface="Times New Roman" pitchFamily="18" charset="0"/>
                <a:cs typeface="Times New Roman" pitchFamily="18" charset="0"/>
              </a:rPr>
              <a:t>WWI Propaganda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0" y="824248"/>
            <a:ext cx="5638800" cy="5805152"/>
          </a:xfrm>
          <a:blipFill>
            <a:blip r:embed="rId2" cstate="print"/>
            <a:stretch>
              <a:fillRect/>
            </a:stretch>
          </a:blipFill>
        </p:spPr>
        <p:txBody>
          <a:bodyPr/>
          <a:lstStyle/>
          <a:p>
            <a:pPr algn="ctr"/>
            <a:endParaRPr lang="en-US" dirty="0" smtClean="0">
              <a:hlinkClick r:id="rId3"/>
            </a:endParaRPr>
          </a:p>
          <a:p>
            <a:pPr algn="ctr"/>
            <a:endParaRPr lang="en-US" dirty="0" smtClean="0"/>
          </a:p>
          <a:p>
            <a:pPr algn="ctr"/>
            <a:endParaRPr lang="en-US" dirty="0" smtClean="0"/>
          </a:p>
          <a:p>
            <a:pPr algn="ctr"/>
            <a:endParaRPr lang="en-US" dirty="0" smtClean="0">
              <a:hlinkClick r:id=""/>
            </a:endParaRPr>
          </a:p>
          <a:p>
            <a:pPr algn="ctr"/>
            <a:endParaRPr lang="en-US" dirty="0" smtClean="0">
              <a:hlinkClick r:id=""/>
            </a:endParaRPr>
          </a:p>
          <a:p>
            <a:pPr algn="ctr"/>
            <a:endParaRPr lang="en-US" dirty="0" smtClean="0">
              <a:hlinkClick r:id=""/>
            </a:endParaRPr>
          </a:p>
          <a:p>
            <a:pPr algn="ctr"/>
            <a:endParaRPr lang="en-US" dirty="0" smtClean="0"/>
          </a:p>
        </p:txBody>
      </p:sp>
      <p:sp>
        <p:nvSpPr>
          <p:cNvPr id="4" name="Rectangle 3"/>
          <p:cNvSpPr/>
          <p:nvPr/>
        </p:nvSpPr>
        <p:spPr>
          <a:xfrm>
            <a:off x="750146" y="1711748"/>
            <a:ext cx="2938625" cy="369332"/>
          </a:xfrm>
          <a:prstGeom prst="rect">
            <a:avLst/>
          </a:prstGeom>
        </p:spPr>
        <p:txBody>
          <a:bodyPr wrap="none">
            <a:spAutoFit/>
          </a:bodyPr>
          <a:lstStyle/>
          <a:p>
            <a:pPr algn="ctr"/>
            <a:r>
              <a:rPr lang="en-US" dirty="0">
                <a:hlinkClick r:id="rId3"/>
              </a:rPr>
              <a:t>WWI Propaganda Posters</a:t>
            </a:r>
            <a:endParaRPr lang="en-US" dirty="0"/>
          </a:p>
        </p:txBody>
      </p:sp>
      <p:sp>
        <p:nvSpPr>
          <p:cNvPr id="5" name="Rectangle 4"/>
          <p:cNvSpPr/>
          <p:nvPr/>
        </p:nvSpPr>
        <p:spPr>
          <a:xfrm>
            <a:off x="576208" y="2600391"/>
            <a:ext cx="3554178" cy="369332"/>
          </a:xfrm>
          <a:prstGeom prst="rect">
            <a:avLst/>
          </a:prstGeom>
        </p:spPr>
        <p:txBody>
          <a:bodyPr wrap="none">
            <a:spAutoFit/>
          </a:bodyPr>
          <a:lstStyle/>
          <a:p>
            <a:pPr algn="ctr"/>
            <a:r>
              <a:rPr lang="en-US" dirty="0">
                <a:hlinkClick r:id=""/>
              </a:rPr>
              <a:t>More WWI Propaganda Posters</a:t>
            </a:r>
            <a:endParaRPr lang="en-US" dirty="0"/>
          </a:p>
        </p:txBody>
      </p:sp>
    </p:spTree>
    <p:extLst>
      <p:ext uri="{BB962C8B-B14F-4D97-AF65-F5344CB8AC3E}">
        <p14:creationId xmlns:p14="http://schemas.microsoft.com/office/powerpoint/2010/main" val="313095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normAutofit/>
          </a:bodyPr>
          <a:lstStyle/>
          <a:p>
            <a:pPr algn="l"/>
            <a:r>
              <a:rPr lang="en-US" sz="3600" i="1" dirty="0">
                <a:latin typeface="Times New Roman" pitchFamily="18" charset="0"/>
                <a:cs typeface="Times New Roman" pitchFamily="18" charset="0"/>
              </a:rPr>
              <a:t>Winning the War</a:t>
            </a:r>
            <a:endParaRPr lang="en-US" sz="3600" dirty="0"/>
          </a:p>
        </p:txBody>
      </p:sp>
      <p:sp>
        <p:nvSpPr>
          <p:cNvPr id="4" name="Content Placeholder 3"/>
          <p:cNvSpPr>
            <a:spLocks noGrp="1"/>
          </p:cNvSpPr>
          <p:nvPr>
            <p:ph idx="1"/>
          </p:nvPr>
        </p:nvSpPr>
        <p:spPr>
          <a:xfrm>
            <a:off x="823990" y="609600"/>
            <a:ext cx="8595360" cy="5069983"/>
          </a:xfrm>
        </p:spPr>
        <p:txBody>
          <a:bodyPr>
            <a:noAutofit/>
          </a:bodyPr>
          <a:lstStyle/>
          <a:p>
            <a:pPr marL="514350" indent="-514350">
              <a:buAutoNum type="romanUcPeriod" startAt="2"/>
            </a:pPr>
            <a:r>
              <a:rPr lang="en-US" sz="2000" b="1" dirty="0">
                <a:solidFill>
                  <a:schemeClr val="accent2">
                    <a:lumMod val="50000"/>
                  </a:schemeClr>
                </a:solidFill>
                <a:latin typeface="Times New Roman" pitchFamily="18" charset="0"/>
                <a:cs typeface="Times New Roman" pitchFamily="18" charset="0"/>
              </a:rPr>
              <a:t>Women at War</a:t>
            </a:r>
          </a:p>
          <a:p>
            <a:pPr marL="514350" indent="-514350">
              <a:buNone/>
            </a:pPr>
            <a:r>
              <a:rPr lang="en-US" sz="2000" dirty="0">
                <a:solidFill>
                  <a:schemeClr val="accent2">
                    <a:lumMod val="50000"/>
                  </a:schemeClr>
                </a:solidFill>
                <a:latin typeface="Times New Roman" pitchFamily="18" charset="0"/>
                <a:cs typeface="Times New Roman" pitchFamily="18" charset="0"/>
              </a:rPr>
              <a:t>	A. In the workplace, on the factory line- Women step in to keep    </a:t>
            </a:r>
          </a:p>
          <a:p>
            <a:pPr marL="514350" indent="-514350">
              <a:buNone/>
            </a:pPr>
            <a:r>
              <a:rPr lang="en-US" sz="2000" dirty="0">
                <a:solidFill>
                  <a:schemeClr val="accent2">
                    <a:lumMod val="50000"/>
                  </a:schemeClr>
                </a:solidFill>
                <a:latin typeface="Times New Roman" pitchFamily="18" charset="0"/>
                <a:cs typeface="Times New Roman" pitchFamily="18" charset="0"/>
              </a:rPr>
              <a:t>           economies </a:t>
            </a:r>
            <a:r>
              <a:rPr lang="en-US" sz="2000" dirty="0" smtClean="0">
                <a:solidFill>
                  <a:schemeClr val="accent2">
                    <a:lumMod val="50000"/>
                  </a:schemeClr>
                </a:solidFill>
                <a:latin typeface="Times New Roman" pitchFamily="18" charset="0"/>
                <a:cs typeface="Times New Roman" pitchFamily="18" charset="0"/>
              </a:rPr>
              <a:t>going</a:t>
            </a:r>
            <a:endParaRPr lang="en-US" sz="2000" dirty="0">
              <a:solidFill>
                <a:schemeClr val="accent2">
                  <a:lumMod val="50000"/>
                </a:schemeClr>
              </a:solidFill>
              <a:latin typeface="Times New Roman" pitchFamily="18" charset="0"/>
              <a:cs typeface="Times New Roman" pitchFamily="18" charset="0"/>
            </a:endParaRPr>
          </a:p>
          <a:p>
            <a:pPr marL="514350" indent="-514350">
              <a:buNone/>
            </a:pPr>
            <a:r>
              <a:rPr lang="en-US" sz="2000" dirty="0">
                <a:solidFill>
                  <a:schemeClr val="accent2">
                    <a:lumMod val="50000"/>
                  </a:schemeClr>
                </a:solidFill>
                <a:latin typeface="Times New Roman" pitchFamily="18" charset="0"/>
                <a:cs typeface="Times New Roman" pitchFamily="18" charset="0"/>
              </a:rPr>
              <a:t>	B. Armed Forces-  stationed as nurses near the front line, first  </a:t>
            </a:r>
          </a:p>
          <a:p>
            <a:pPr marL="514350" indent="-514350">
              <a:buNone/>
            </a:pPr>
            <a:r>
              <a:rPr lang="en-US" sz="2000" dirty="0">
                <a:solidFill>
                  <a:schemeClr val="accent2">
                    <a:lumMod val="50000"/>
                  </a:schemeClr>
                </a:solidFill>
                <a:latin typeface="Times New Roman" pitchFamily="18" charset="0"/>
                <a:cs typeface="Times New Roman" pitchFamily="18" charset="0"/>
              </a:rPr>
              <a:t>		hand accounts of the horrors of the “new era in warfare</a:t>
            </a:r>
            <a:r>
              <a:rPr lang="en-US" sz="2000" dirty="0" smtClean="0">
                <a:solidFill>
                  <a:schemeClr val="accent2">
                    <a:lumMod val="50000"/>
                  </a:schemeClr>
                </a:solidFill>
                <a:latin typeface="Times New Roman" pitchFamily="18" charset="0"/>
                <a:cs typeface="Times New Roman" pitchFamily="18" charset="0"/>
              </a:rPr>
              <a:t>”.</a:t>
            </a:r>
            <a:endParaRPr lang="en-US" sz="2000" dirty="0">
              <a:solidFill>
                <a:schemeClr val="accent2">
                  <a:lumMod val="50000"/>
                </a:schemeClr>
              </a:solidFill>
              <a:latin typeface="Times New Roman" pitchFamily="18" charset="0"/>
              <a:cs typeface="Times New Roman" pitchFamily="18" charset="0"/>
            </a:endParaRPr>
          </a:p>
          <a:p>
            <a:pPr marL="514350" indent="-514350">
              <a:buAutoNum type="romanUcPeriod" startAt="3"/>
            </a:pPr>
            <a:r>
              <a:rPr lang="en-US" sz="2000" b="1" dirty="0">
                <a:solidFill>
                  <a:schemeClr val="accent2">
                    <a:lumMod val="50000"/>
                  </a:schemeClr>
                </a:solidFill>
                <a:latin typeface="Times New Roman" pitchFamily="18" charset="0"/>
                <a:cs typeface="Times New Roman" pitchFamily="18" charset="0"/>
              </a:rPr>
              <a:t>Collapsing Morale</a:t>
            </a:r>
          </a:p>
          <a:p>
            <a:pPr marL="514350" indent="-514350">
              <a:buNone/>
            </a:pPr>
            <a:r>
              <a:rPr lang="en-US" sz="2000" dirty="0">
                <a:solidFill>
                  <a:schemeClr val="accent2">
                    <a:lumMod val="50000"/>
                  </a:schemeClr>
                </a:solidFill>
                <a:latin typeface="Times New Roman" pitchFamily="18" charset="0"/>
                <a:cs typeface="Times New Roman" pitchFamily="18" charset="0"/>
              </a:rPr>
              <a:t>~ </a:t>
            </a:r>
            <a:r>
              <a:rPr lang="en-US" sz="2000" i="1" dirty="0">
                <a:solidFill>
                  <a:schemeClr val="accent2">
                    <a:lumMod val="50000"/>
                  </a:schemeClr>
                </a:solidFill>
                <a:latin typeface="Times New Roman" pitchFamily="18" charset="0"/>
                <a:cs typeface="Times New Roman" pitchFamily="18" charset="0"/>
              </a:rPr>
              <a:t>Bankruptcy, desertion, revolution, hunger</a:t>
            </a:r>
          </a:p>
          <a:p>
            <a:pPr marL="514350" indent="-514350">
              <a:buAutoNum type="arabicPeriod"/>
            </a:pPr>
            <a:r>
              <a:rPr lang="en-US" sz="2000" dirty="0">
                <a:solidFill>
                  <a:schemeClr val="accent2">
                    <a:lumMod val="50000"/>
                  </a:schemeClr>
                </a:solidFill>
                <a:latin typeface="Times New Roman" pitchFamily="18" charset="0"/>
                <a:cs typeface="Times New Roman" pitchFamily="18" charset="0"/>
              </a:rPr>
              <a:t>1915- Bulgaria joins Central Powers- helps crush Serbia</a:t>
            </a:r>
          </a:p>
          <a:p>
            <a:pPr marL="514350" indent="-514350">
              <a:buAutoNum type="arabicPeriod"/>
            </a:pPr>
            <a:r>
              <a:rPr lang="en-US" sz="2000" dirty="0">
                <a:solidFill>
                  <a:schemeClr val="accent2">
                    <a:lumMod val="50000"/>
                  </a:schemeClr>
                </a:solidFill>
                <a:latin typeface="Times New Roman" pitchFamily="18" charset="0"/>
                <a:cs typeface="Times New Roman" pitchFamily="18" charset="0"/>
              </a:rPr>
              <a:t>Italy joins the Allies</a:t>
            </a:r>
          </a:p>
          <a:p>
            <a:pPr marL="514350" indent="-514350">
              <a:buAutoNum type="arabicPeriod"/>
            </a:pPr>
            <a:r>
              <a:rPr lang="en-US" sz="2000" dirty="0">
                <a:solidFill>
                  <a:schemeClr val="accent2">
                    <a:lumMod val="50000"/>
                  </a:schemeClr>
                </a:solidFill>
                <a:latin typeface="Times New Roman" pitchFamily="18" charset="0"/>
                <a:cs typeface="Times New Roman" pitchFamily="18" charset="0"/>
              </a:rPr>
              <a:t>Battle of </a:t>
            </a:r>
            <a:r>
              <a:rPr lang="en-US" sz="2000" dirty="0" err="1">
                <a:solidFill>
                  <a:schemeClr val="accent2">
                    <a:lumMod val="50000"/>
                  </a:schemeClr>
                </a:solidFill>
                <a:latin typeface="Times New Roman" pitchFamily="18" charset="0"/>
                <a:cs typeface="Times New Roman" pitchFamily="18" charset="0"/>
              </a:rPr>
              <a:t>Caporetto</a:t>
            </a:r>
            <a:r>
              <a:rPr lang="en-US" sz="2000" dirty="0">
                <a:solidFill>
                  <a:schemeClr val="accent2">
                    <a:lumMod val="50000"/>
                  </a:schemeClr>
                </a:solidFill>
                <a:latin typeface="Times New Roman" pitchFamily="18" charset="0"/>
                <a:cs typeface="Times New Roman" pitchFamily="18" charset="0"/>
              </a:rPr>
              <a:t>- Austria and </a:t>
            </a:r>
            <a:r>
              <a:rPr lang="en-US" sz="2000" dirty="0" smtClean="0">
                <a:solidFill>
                  <a:schemeClr val="accent2">
                    <a:lumMod val="50000"/>
                  </a:schemeClr>
                </a:solidFill>
                <a:latin typeface="Times New Roman" pitchFamily="18" charset="0"/>
                <a:cs typeface="Times New Roman" pitchFamily="18" charset="0"/>
              </a:rPr>
              <a:t>Germany </a:t>
            </a:r>
            <a:r>
              <a:rPr lang="en-US" sz="2000" dirty="0">
                <a:solidFill>
                  <a:schemeClr val="accent2">
                    <a:lumMod val="50000"/>
                  </a:schemeClr>
                </a:solidFill>
                <a:latin typeface="Times New Roman" pitchFamily="18" charset="0"/>
                <a:cs typeface="Times New Roman" pitchFamily="18" charset="0"/>
              </a:rPr>
              <a:t>crush Italy.  200,000 prisoners of war taken.</a:t>
            </a:r>
          </a:p>
          <a:p>
            <a:endParaRPr lang="en-US" sz="2000" dirty="0"/>
          </a:p>
        </p:txBody>
      </p:sp>
    </p:spTree>
    <p:extLst>
      <p:ext uri="{BB962C8B-B14F-4D97-AF65-F5344CB8AC3E}">
        <p14:creationId xmlns:p14="http://schemas.microsoft.com/office/powerpoint/2010/main" val="115838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86365"/>
            <a:ext cx="9692640" cy="557981"/>
          </a:xfrm>
        </p:spPr>
        <p:txBody>
          <a:bodyPr>
            <a:noAutofit/>
          </a:bodyPr>
          <a:lstStyle/>
          <a:p>
            <a:pPr algn="l"/>
            <a:r>
              <a:rPr lang="en-US" sz="3200" b="1" dirty="0">
                <a:latin typeface="Times New Roman" pitchFamily="18" charset="0"/>
                <a:cs typeface="Times New Roman" pitchFamily="18" charset="0"/>
              </a:rPr>
              <a:t>Winning the War</a:t>
            </a:r>
            <a:endParaRPr lang="en-US" sz="3200" b="1" dirty="0"/>
          </a:p>
        </p:txBody>
      </p:sp>
      <p:sp>
        <p:nvSpPr>
          <p:cNvPr id="4" name="Content Placeholder 3"/>
          <p:cNvSpPr>
            <a:spLocks noGrp="1"/>
          </p:cNvSpPr>
          <p:nvPr>
            <p:ph idx="1"/>
          </p:nvPr>
        </p:nvSpPr>
        <p:spPr>
          <a:xfrm>
            <a:off x="0" y="1004550"/>
            <a:ext cx="8595360" cy="5563673"/>
          </a:xfrm>
        </p:spPr>
        <p:txBody>
          <a:bodyPr>
            <a:noAutofit/>
          </a:bodyPr>
          <a:lstStyle/>
          <a:p>
            <a:pPr marL="514350" indent="-514350">
              <a:buAutoNum type="romanUcPeriod" startAt="3"/>
            </a:pPr>
            <a:r>
              <a:rPr lang="en-US" sz="1600" dirty="0">
                <a:solidFill>
                  <a:schemeClr val="accent2">
                    <a:lumMod val="50000"/>
                  </a:schemeClr>
                </a:solidFill>
                <a:latin typeface="Times New Roman" pitchFamily="18" charset="0"/>
                <a:cs typeface="Times New Roman" pitchFamily="18" charset="0"/>
              </a:rPr>
              <a:t>War Beyond Europe-</a:t>
            </a:r>
          </a:p>
          <a:p>
            <a:pPr marL="514350" indent="-514350">
              <a:buAutoNum type="alphaUcPeriod"/>
            </a:pPr>
            <a:r>
              <a:rPr lang="en-US" sz="1600" dirty="0">
                <a:solidFill>
                  <a:schemeClr val="accent2">
                    <a:lumMod val="50000"/>
                  </a:schemeClr>
                </a:solidFill>
                <a:latin typeface="Times New Roman" pitchFamily="18" charset="0"/>
                <a:cs typeface="Times New Roman" pitchFamily="18" charset="0"/>
              </a:rPr>
              <a:t>War and the Colonies in Africa and Asia</a:t>
            </a:r>
          </a:p>
          <a:p>
            <a:pPr marL="914400" lvl="1" indent="-514350">
              <a:buNone/>
            </a:pPr>
            <a:r>
              <a:rPr lang="en-US" sz="1400" dirty="0">
                <a:solidFill>
                  <a:schemeClr val="accent2">
                    <a:lumMod val="50000"/>
                  </a:schemeClr>
                </a:solidFill>
                <a:latin typeface="Times New Roman" pitchFamily="18" charset="0"/>
                <a:cs typeface="Times New Roman" pitchFamily="18" charset="0"/>
              </a:rPr>
              <a:t>  </a:t>
            </a:r>
            <a:r>
              <a:rPr lang="en-US" dirty="0">
                <a:solidFill>
                  <a:schemeClr val="accent2">
                    <a:lumMod val="50000"/>
                  </a:schemeClr>
                </a:solidFill>
                <a:latin typeface="Times New Roman" pitchFamily="18" charset="0"/>
                <a:cs typeface="Times New Roman" pitchFamily="18" charset="0"/>
              </a:rPr>
              <a:t>1.  Allies overran German colonies in Africa and Asia</a:t>
            </a:r>
          </a:p>
          <a:p>
            <a:pPr marL="914400" lvl="1" indent="-514350">
              <a:buNone/>
            </a:pPr>
            <a:r>
              <a:rPr lang="en-US" dirty="0">
                <a:solidFill>
                  <a:schemeClr val="accent2">
                    <a:lumMod val="50000"/>
                  </a:schemeClr>
                </a:solidFill>
                <a:latin typeface="Times New Roman" pitchFamily="18" charset="0"/>
                <a:cs typeface="Times New Roman" pitchFamily="18" charset="0"/>
              </a:rPr>
              <a:t>  2.  Allies turn to colonies and Britain turns to dominions (Can., Aus., N.Z.) for troops</a:t>
            </a:r>
          </a:p>
          <a:p>
            <a:pPr marL="914400" lvl="1" indent="-514350">
              <a:buNone/>
            </a:pPr>
            <a:r>
              <a:rPr lang="en-US" dirty="0">
                <a:solidFill>
                  <a:schemeClr val="accent2">
                    <a:lumMod val="50000"/>
                  </a:schemeClr>
                </a:solidFill>
                <a:latin typeface="Times New Roman" pitchFamily="18" charset="0"/>
                <a:cs typeface="Times New Roman" pitchFamily="18" charset="0"/>
              </a:rPr>
              <a:t>  3. Indians and Africans fight for the Europeans, led to believe that they will be awarded independence</a:t>
            </a:r>
          </a:p>
          <a:p>
            <a:pPr marL="514350" indent="-514350">
              <a:buAutoNum type="alphaUcPeriod" startAt="2"/>
            </a:pPr>
            <a:r>
              <a:rPr lang="en-US" sz="1600" dirty="0">
                <a:solidFill>
                  <a:schemeClr val="accent2">
                    <a:lumMod val="50000"/>
                  </a:schemeClr>
                </a:solidFill>
                <a:latin typeface="Times New Roman" pitchFamily="18" charset="0"/>
                <a:cs typeface="Times New Roman" pitchFamily="18" charset="0"/>
              </a:rPr>
              <a:t>Non-European Powers</a:t>
            </a:r>
          </a:p>
          <a:p>
            <a:pPr marL="514350" indent="-514350">
              <a:buNone/>
            </a:pPr>
            <a:r>
              <a:rPr lang="en-US" sz="1600" dirty="0">
                <a:solidFill>
                  <a:schemeClr val="accent2">
                    <a:lumMod val="50000"/>
                  </a:schemeClr>
                </a:solidFill>
                <a:latin typeface="Times New Roman" pitchFamily="18" charset="0"/>
                <a:cs typeface="Times New Roman" pitchFamily="18" charset="0"/>
              </a:rPr>
              <a:t>	1. 1914- Ottoman Empire joins the Central Powers</a:t>
            </a:r>
          </a:p>
          <a:p>
            <a:pPr marL="514350" indent="-514350">
              <a:buNone/>
            </a:pPr>
            <a:r>
              <a:rPr lang="en-US" sz="1600" dirty="0">
                <a:solidFill>
                  <a:schemeClr val="accent2">
                    <a:lumMod val="50000"/>
                  </a:schemeClr>
                </a:solidFill>
                <a:latin typeface="Times New Roman" pitchFamily="18" charset="0"/>
                <a:cs typeface="Times New Roman" pitchFamily="18" charset="0"/>
              </a:rPr>
              <a:t>	2.  Battle of Gallipoli-</a:t>
            </a:r>
          </a:p>
          <a:p>
            <a:pPr marL="514350" indent="-514350">
              <a:buNone/>
            </a:pPr>
            <a:r>
              <a:rPr lang="en-US" sz="1600" dirty="0">
                <a:solidFill>
                  <a:schemeClr val="accent2">
                    <a:lumMod val="50000"/>
                  </a:schemeClr>
                </a:solidFill>
                <a:latin typeface="Times New Roman" pitchFamily="18" charset="0"/>
                <a:cs typeface="Times New Roman" pitchFamily="18" charset="0"/>
              </a:rPr>
              <a:t>		~Brits, Australians, New Zealanders, Indians invade 	    </a:t>
            </a:r>
          </a:p>
          <a:p>
            <a:pPr marL="514350" indent="-514350">
              <a:buNone/>
            </a:pPr>
            <a:r>
              <a:rPr lang="en-US" sz="1600" dirty="0">
                <a:solidFill>
                  <a:schemeClr val="accent2">
                    <a:lumMod val="50000"/>
                  </a:schemeClr>
                </a:solidFill>
                <a:latin typeface="Times New Roman" pitchFamily="18" charset="0"/>
                <a:cs typeface="Times New Roman" pitchFamily="18" charset="0"/>
              </a:rPr>
              <a:t>		  Gallipoli peninsula in Turkey</a:t>
            </a:r>
          </a:p>
          <a:p>
            <a:pPr marL="514350" indent="-514350">
              <a:buNone/>
            </a:pPr>
            <a:r>
              <a:rPr lang="en-US" sz="1600" dirty="0">
                <a:solidFill>
                  <a:schemeClr val="accent2">
                    <a:lumMod val="50000"/>
                  </a:schemeClr>
                </a:solidFill>
                <a:latin typeface="Times New Roman" pitchFamily="18" charset="0"/>
                <a:cs typeface="Times New Roman" pitchFamily="18" charset="0"/>
              </a:rPr>
              <a:t>		~Goals of the Campaign- </a:t>
            </a:r>
          </a:p>
          <a:p>
            <a:pPr marL="514350" indent="-514350">
              <a:buNone/>
            </a:pPr>
            <a:r>
              <a:rPr lang="en-US" sz="1600" dirty="0">
                <a:solidFill>
                  <a:schemeClr val="accent2">
                    <a:lumMod val="50000"/>
                  </a:schemeClr>
                </a:solidFill>
                <a:latin typeface="Times New Roman" pitchFamily="18" charset="0"/>
                <a:cs typeface="Times New Roman" pitchFamily="18" charset="0"/>
              </a:rPr>
              <a:t>			*Open up the </a:t>
            </a:r>
            <a:r>
              <a:rPr lang="en-US" sz="1600" dirty="0" err="1">
                <a:solidFill>
                  <a:schemeClr val="accent2">
                    <a:lumMod val="50000"/>
                  </a:schemeClr>
                </a:solidFill>
                <a:latin typeface="Times New Roman" pitchFamily="18" charset="0"/>
                <a:cs typeface="Times New Roman" pitchFamily="18" charset="0"/>
              </a:rPr>
              <a:t>Dardanells</a:t>
            </a:r>
            <a:r>
              <a:rPr lang="en-US" sz="1600" dirty="0">
                <a:solidFill>
                  <a:schemeClr val="accent2">
                    <a:lumMod val="50000"/>
                  </a:schemeClr>
                </a:solidFill>
                <a:latin typeface="Times New Roman" pitchFamily="18" charset="0"/>
                <a:cs typeface="Times New Roman" pitchFamily="18" charset="0"/>
              </a:rPr>
              <a:t>- a link to the Black Sea and </a:t>
            </a:r>
            <a:r>
              <a:rPr lang="en-US" sz="1600" dirty="0" smtClean="0">
                <a:solidFill>
                  <a:schemeClr val="accent2">
                    <a:lumMod val="50000"/>
                  </a:schemeClr>
                </a:solidFill>
                <a:latin typeface="Times New Roman" pitchFamily="18" charset="0"/>
                <a:cs typeface="Times New Roman" pitchFamily="18" charset="0"/>
              </a:rPr>
              <a:t>Russia- </a:t>
            </a:r>
            <a:r>
              <a:rPr lang="en-US" sz="1600" dirty="0">
                <a:solidFill>
                  <a:schemeClr val="accent2">
                    <a:lumMod val="50000"/>
                  </a:schemeClr>
                </a:solidFill>
                <a:latin typeface="Times New Roman" pitchFamily="18" charset="0"/>
                <a:cs typeface="Times New Roman" pitchFamily="18" charset="0"/>
              </a:rPr>
              <a:t>supply purposes</a:t>
            </a:r>
          </a:p>
          <a:p>
            <a:pPr marL="514350" indent="-514350">
              <a:buNone/>
            </a:pPr>
            <a:r>
              <a:rPr lang="en-US" sz="1600" dirty="0">
                <a:solidFill>
                  <a:schemeClr val="accent2">
                    <a:lumMod val="50000"/>
                  </a:schemeClr>
                </a:solidFill>
                <a:latin typeface="Times New Roman" pitchFamily="18" charset="0"/>
                <a:cs typeface="Times New Roman" pitchFamily="18" charset="0"/>
              </a:rPr>
              <a:t>			*Capture Istanbul and knock Ottomans out of the war.</a:t>
            </a:r>
          </a:p>
          <a:p>
            <a:endParaRPr lang="en-US" sz="1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7" t="3961" r="2243" b="6483"/>
          <a:stretch/>
        </p:blipFill>
        <p:spPr>
          <a:xfrm>
            <a:off x="5563673" y="2627290"/>
            <a:ext cx="6529589" cy="2936383"/>
          </a:xfrm>
          <a:prstGeom prst="rect">
            <a:avLst/>
          </a:prstGeom>
        </p:spPr>
      </p:pic>
    </p:spTree>
    <p:extLst>
      <p:ext uri="{BB962C8B-B14F-4D97-AF65-F5344CB8AC3E}">
        <p14:creationId xmlns:p14="http://schemas.microsoft.com/office/powerpoint/2010/main" val="409625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a:bodyPr>
          <a:lstStyle/>
          <a:p>
            <a:pPr algn="l"/>
            <a:r>
              <a:rPr lang="en-US" sz="3200" b="1" i="1" dirty="0">
                <a:latin typeface="Times New Roman" pitchFamily="18" charset="0"/>
                <a:cs typeface="Times New Roman" pitchFamily="18" charset="0"/>
              </a:rPr>
              <a:t>Winning the War</a:t>
            </a:r>
            <a:endParaRPr lang="en-US" sz="3200" b="1" dirty="0"/>
          </a:p>
        </p:txBody>
      </p:sp>
      <p:sp>
        <p:nvSpPr>
          <p:cNvPr id="4" name="Content Placeholder 3"/>
          <p:cNvSpPr>
            <a:spLocks noGrp="1"/>
          </p:cNvSpPr>
          <p:nvPr>
            <p:ph idx="1"/>
          </p:nvPr>
        </p:nvSpPr>
        <p:spPr>
          <a:xfrm>
            <a:off x="1274750" y="1223493"/>
            <a:ext cx="8595360" cy="5009882"/>
          </a:xfrm>
        </p:spPr>
        <p:txBody>
          <a:bodyPr>
            <a:noAutofit/>
          </a:bodyPr>
          <a:lstStyle/>
          <a:p>
            <a:pPr>
              <a:buFont typeface="Arial" charset="0"/>
              <a:buChar char="•"/>
            </a:pPr>
            <a:r>
              <a:rPr lang="en-US" dirty="0">
                <a:solidFill>
                  <a:schemeClr val="accent2">
                    <a:lumMod val="50000"/>
                  </a:schemeClr>
                </a:solidFill>
                <a:latin typeface="Times New Roman" pitchFamily="18" charset="0"/>
                <a:cs typeface="Times New Roman" pitchFamily="18" charset="0"/>
              </a:rPr>
              <a:t>After 10 months and 200,000 casualties- invasion is called off by British</a:t>
            </a:r>
          </a:p>
          <a:p>
            <a:pPr marL="457200" indent="-457200">
              <a:buAutoNum type="arabicPeriod" startAt="3"/>
            </a:pPr>
            <a:r>
              <a:rPr lang="en-US" dirty="0">
                <a:solidFill>
                  <a:schemeClr val="accent2">
                    <a:lumMod val="50000"/>
                  </a:schemeClr>
                </a:solidFill>
                <a:latin typeface="Times New Roman" pitchFamily="18" charset="0"/>
                <a:cs typeface="Times New Roman" pitchFamily="18" charset="0"/>
              </a:rPr>
              <a:t>Japan, allied with Brits, capture German colonies in Asia</a:t>
            </a:r>
          </a:p>
          <a:p>
            <a:pPr marL="457200" indent="-457200">
              <a:buNone/>
            </a:pPr>
            <a:r>
              <a:rPr lang="en-US" dirty="0">
                <a:solidFill>
                  <a:schemeClr val="accent2">
                    <a:lumMod val="50000"/>
                  </a:schemeClr>
                </a:solidFill>
                <a:latin typeface="Times New Roman" pitchFamily="18" charset="0"/>
                <a:cs typeface="Times New Roman" pitchFamily="18" charset="0"/>
              </a:rPr>
              <a:t>C. Revolution in Russia</a:t>
            </a:r>
          </a:p>
          <a:p>
            <a:pPr marL="457200" indent="-457200">
              <a:buNone/>
            </a:pPr>
            <a:r>
              <a:rPr lang="en-US" dirty="0">
                <a:solidFill>
                  <a:schemeClr val="accent2">
                    <a:lumMod val="50000"/>
                  </a:schemeClr>
                </a:solidFill>
                <a:latin typeface="Times New Roman" pitchFamily="18" charset="0"/>
                <a:cs typeface="Times New Roman" pitchFamily="18" charset="0"/>
              </a:rPr>
              <a:t>	1. War for Russia is a disaster.  The Czar continued to send </a:t>
            </a:r>
            <a:r>
              <a:rPr lang="en-US" dirty="0" smtClean="0">
                <a:solidFill>
                  <a:schemeClr val="accent2">
                    <a:lumMod val="50000"/>
                  </a:schemeClr>
                </a:solidFill>
                <a:latin typeface="Times New Roman" pitchFamily="18" charset="0"/>
                <a:cs typeface="Times New Roman" pitchFamily="18" charset="0"/>
              </a:rPr>
              <a:t>man </a:t>
            </a:r>
            <a:r>
              <a:rPr lang="en-US" dirty="0">
                <a:solidFill>
                  <a:schemeClr val="accent2">
                    <a:lumMod val="50000"/>
                  </a:schemeClr>
                </a:solidFill>
                <a:latin typeface="Times New Roman" pitchFamily="18" charset="0"/>
                <a:cs typeface="Times New Roman" pitchFamily="18" charset="0"/>
              </a:rPr>
              <a:t>after man despite huge losses of life.  Most were </a:t>
            </a:r>
            <a:r>
              <a:rPr lang="en-US" dirty="0" smtClean="0">
                <a:solidFill>
                  <a:schemeClr val="accent2">
                    <a:lumMod val="50000"/>
                  </a:schemeClr>
                </a:solidFill>
                <a:latin typeface="Times New Roman" pitchFamily="18" charset="0"/>
                <a:cs typeface="Times New Roman" pitchFamily="18" charset="0"/>
              </a:rPr>
              <a:t>from </a:t>
            </a:r>
            <a:r>
              <a:rPr lang="en-US" dirty="0">
                <a:solidFill>
                  <a:schemeClr val="accent2">
                    <a:lumMod val="50000"/>
                  </a:schemeClr>
                </a:solidFill>
                <a:latin typeface="Times New Roman" pitchFamily="18" charset="0"/>
                <a:cs typeface="Times New Roman" pitchFamily="18" charset="0"/>
              </a:rPr>
              <a:t>the Peasant class.  As such it was seen as a class war, 	fueling an up well of resentment and discontent among </a:t>
            </a:r>
            <a:r>
              <a:rPr lang="en-US" dirty="0" smtClean="0">
                <a:solidFill>
                  <a:schemeClr val="accent2">
                    <a:lumMod val="50000"/>
                  </a:schemeClr>
                </a:solidFill>
                <a:latin typeface="Times New Roman" pitchFamily="18" charset="0"/>
                <a:cs typeface="Times New Roman" pitchFamily="18" charset="0"/>
              </a:rPr>
              <a:t>the </a:t>
            </a:r>
            <a:r>
              <a:rPr lang="en-US" dirty="0">
                <a:solidFill>
                  <a:schemeClr val="accent2">
                    <a:lumMod val="50000"/>
                  </a:schemeClr>
                </a:solidFill>
                <a:latin typeface="Times New Roman" pitchFamily="18" charset="0"/>
                <a:cs typeface="Times New Roman" pitchFamily="18" charset="0"/>
              </a:rPr>
              <a:t>peasants.</a:t>
            </a:r>
          </a:p>
          <a:p>
            <a:pPr marL="457200" indent="-457200">
              <a:buNone/>
            </a:pPr>
            <a:r>
              <a:rPr lang="en-US" dirty="0">
                <a:solidFill>
                  <a:schemeClr val="accent2">
                    <a:lumMod val="50000"/>
                  </a:schemeClr>
                </a:solidFill>
                <a:latin typeface="Times New Roman" pitchFamily="18" charset="0"/>
                <a:cs typeface="Times New Roman" pitchFamily="18" charset="0"/>
              </a:rPr>
              <a:t>	2.  Bolshevik (Communist) revolutions occurs, Czar abdicates</a:t>
            </a:r>
          </a:p>
          <a:p>
            <a:pPr marL="457200" indent="-457200">
              <a:buNone/>
            </a:pPr>
            <a:r>
              <a:rPr lang="en-US" dirty="0">
                <a:solidFill>
                  <a:schemeClr val="accent2">
                    <a:lumMod val="50000"/>
                  </a:schemeClr>
                </a:solidFill>
                <a:latin typeface="Times New Roman" pitchFamily="18" charset="0"/>
                <a:cs typeface="Times New Roman" pitchFamily="18" charset="0"/>
              </a:rPr>
              <a:t>	3. Vladimir Lenin (who was brought back to Russia by the         </a:t>
            </a:r>
          </a:p>
          <a:p>
            <a:pPr marL="457200" indent="-457200">
              <a:buNone/>
            </a:pPr>
            <a:r>
              <a:rPr lang="en-US" dirty="0">
                <a:solidFill>
                  <a:schemeClr val="accent2">
                    <a:lumMod val="50000"/>
                  </a:schemeClr>
                </a:solidFill>
                <a:latin typeface="Times New Roman" pitchFamily="18" charset="0"/>
                <a:cs typeface="Times New Roman" pitchFamily="18" charset="0"/>
              </a:rPr>
              <a:t>		Germans) signs the Treaty of Brest-Litovsk- ends Russian 	involvement in WWI against Germany.</a:t>
            </a:r>
          </a:p>
          <a:p>
            <a:pPr marL="457200" indent="-457200">
              <a:buNone/>
            </a:pPr>
            <a:r>
              <a:rPr lang="en-US" dirty="0">
                <a:solidFill>
                  <a:schemeClr val="accent2">
                    <a:lumMod val="50000"/>
                  </a:schemeClr>
                </a:solidFill>
                <a:latin typeface="Times New Roman" pitchFamily="18" charset="0"/>
                <a:cs typeface="Times New Roman" pitchFamily="18" charset="0"/>
              </a:rPr>
              <a:t>			</a:t>
            </a:r>
            <a:r>
              <a:rPr lang="en-US" i="1" dirty="0">
                <a:solidFill>
                  <a:schemeClr val="accent2">
                    <a:lumMod val="50000"/>
                  </a:schemeClr>
                </a:solidFill>
                <a:latin typeface="Times New Roman" pitchFamily="18" charset="0"/>
                <a:cs typeface="Times New Roman" pitchFamily="18" charset="0"/>
              </a:rPr>
              <a:t>* Why is this important for Germany?</a:t>
            </a:r>
          </a:p>
          <a:p>
            <a:pPr marL="457200" indent="-457200">
              <a:buNone/>
            </a:pPr>
            <a:r>
              <a:rPr lang="en-US" i="1" dirty="0">
                <a:solidFill>
                  <a:schemeClr val="accent2">
                    <a:lumMod val="50000"/>
                  </a:schemeClr>
                </a:solidFill>
                <a:latin typeface="Times New Roman" pitchFamily="18" charset="0"/>
                <a:cs typeface="Times New Roman" pitchFamily="18" charset="0"/>
              </a:rPr>
              <a:t>			* How do the other Allies feel about this?</a:t>
            </a:r>
          </a:p>
          <a:p>
            <a:endParaRPr lang="en-US" dirty="0"/>
          </a:p>
        </p:txBody>
      </p:sp>
    </p:spTree>
    <p:extLst>
      <p:ext uri="{BB962C8B-B14F-4D97-AF65-F5344CB8AC3E}">
        <p14:creationId xmlns:p14="http://schemas.microsoft.com/office/powerpoint/2010/main" val="204225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0" y="274638"/>
            <a:ext cx="9180490" cy="792162"/>
          </a:xfrm>
        </p:spPr>
        <p:txBody>
          <a:bodyPr>
            <a:normAutofit/>
          </a:bodyPr>
          <a:lstStyle/>
          <a:p>
            <a:pPr algn="l"/>
            <a:r>
              <a:rPr lang="en-US" sz="3200" b="1" dirty="0">
                <a:latin typeface="Times New Roman" pitchFamily="18" charset="0"/>
                <a:cs typeface="Times New Roman" pitchFamily="18" charset="0"/>
              </a:rPr>
              <a:t>Winning the War</a:t>
            </a:r>
            <a:endParaRPr lang="en-US" sz="3200" dirty="0"/>
          </a:p>
        </p:txBody>
      </p:sp>
      <p:sp>
        <p:nvSpPr>
          <p:cNvPr id="3" name="Content Placeholder 2"/>
          <p:cNvSpPr>
            <a:spLocks noGrp="1"/>
          </p:cNvSpPr>
          <p:nvPr>
            <p:ph idx="1"/>
          </p:nvPr>
        </p:nvSpPr>
        <p:spPr>
          <a:xfrm>
            <a:off x="1030310" y="990600"/>
            <a:ext cx="9180490" cy="5562600"/>
          </a:xfrm>
        </p:spPr>
        <p:txBody>
          <a:bodyPr>
            <a:normAutofit/>
          </a:bodyPr>
          <a:lstStyle/>
          <a:p>
            <a:pPr marL="514350" indent="-514350">
              <a:buAutoNum type="romanUcPeriod" startAt="4"/>
            </a:pPr>
            <a:r>
              <a:rPr lang="en-US" sz="2400" b="1" dirty="0">
                <a:latin typeface="Times New Roman" pitchFamily="18" charset="0"/>
                <a:cs typeface="Times New Roman" pitchFamily="18" charset="0"/>
              </a:rPr>
              <a:t>The U.S. Declares War</a:t>
            </a:r>
          </a:p>
          <a:p>
            <a:pPr marL="514350" indent="-514350">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 Unrestricted submarine warfare</a:t>
            </a:r>
          </a:p>
          <a:p>
            <a:pPr marL="514350" indent="-514350">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1. Germany attacks ships with Americans on board- most ships had supplies for the Allies heading to Europe across the Atlantic.</a:t>
            </a:r>
          </a:p>
          <a:p>
            <a:pPr marL="514350" indent="-514350">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2. May 1915- Lusitania, a British passenger liner sunk- 128 Americans killed</a:t>
            </a:r>
          </a:p>
          <a:p>
            <a:pPr marL="514350" indent="-514350">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Germany said it had weapons- Germany said it would 	warn neutral passenger ships before attack- lied about this</a:t>
            </a:r>
          </a:p>
          <a:p>
            <a:pPr marL="514350" indent="-514350">
              <a:buNone/>
            </a:pPr>
            <a:r>
              <a:rPr lang="en-US" sz="2400" dirty="0">
                <a:latin typeface="Times New Roman" pitchFamily="18" charset="0"/>
                <a:cs typeface="Times New Roman" pitchFamily="18" charset="0"/>
              </a:rPr>
              <a:t>	B. Cultural ties- many British, French, and Russian immigrants in U.S. demand support of the Allies (though some – Italian and German- Want to support the Central Powers)-  </a:t>
            </a:r>
            <a:r>
              <a:rPr lang="en-US" sz="2400" i="1" dirty="0">
                <a:latin typeface="Times New Roman" pitchFamily="18" charset="0"/>
                <a:cs typeface="Times New Roman" pitchFamily="18" charset="0"/>
              </a:rPr>
              <a:t>Remember, the U.S. is a melting pot!</a:t>
            </a:r>
          </a:p>
          <a:p>
            <a:pPr marL="514350" indent="-514350">
              <a:buNone/>
            </a:pPr>
            <a:endParaRPr lang="en-US" sz="2400" dirty="0">
              <a:latin typeface="Times New Roman" pitchFamily="18" charset="0"/>
              <a:cs typeface="Times New Roman" pitchFamily="18" charset="0"/>
            </a:endParaRPr>
          </a:p>
          <a:p>
            <a:pPr marL="514350" indent="-51435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1257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71" y="442064"/>
            <a:ext cx="8229600" cy="487362"/>
          </a:xfrm>
        </p:spPr>
        <p:txBody>
          <a:bodyPr>
            <a:noAutofit/>
          </a:bodyPr>
          <a:lstStyle/>
          <a:p>
            <a:pPr algn="l"/>
            <a:r>
              <a:rPr lang="en-US" sz="3600" b="1" dirty="0">
                <a:latin typeface="Times New Roman" pitchFamily="18" charset="0"/>
                <a:cs typeface="Times New Roman" pitchFamily="18" charset="0"/>
              </a:rPr>
              <a:t>Winning the War</a:t>
            </a:r>
            <a:endParaRPr lang="en-US" sz="3600" dirty="0"/>
          </a:p>
        </p:txBody>
      </p:sp>
      <p:sp>
        <p:nvSpPr>
          <p:cNvPr id="3" name="Content Placeholder 2"/>
          <p:cNvSpPr>
            <a:spLocks noGrp="1"/>
          </p:cNvSpPr>
          <p:nvPr>
            <p:ph idx="1"/>
          </p:nvPr>
        </p:nvSpPr>
        <p:spPr>
          <a:xfrm>
            <a:off x="540913" y="1066800"/>
            <a:ext cx="9974687" cy="5791200"/>
          </a:xfrm>
        </p:spPr>
        <p:txBody>
          <a:bodyPr>
            <a:normAutofit/>
          </a:bodyPr>
          <a:lstStyle/>
          <a:p>
            <a:pPr>
              <a:buNone/>
            </a:pPr>
            <a:r>
              <a:rPr lang="en-US" dirty="0" smtClean="0"/>
              <a:t> </a:t>
            </a:r>
            <a:r>
              <a:rPr lang="en-US" sz="2400" dirty="0">
                <a:latin typeface="Times New Roman" pitchFamily="18" charset="0"/>
                <a:cs typeface="Times New Roman" pitchFamily="18" charset="0"/>
              </a:rPr>
              <a:t>C.  Zimmerman Note</a:t>
            </a:r>
          </a:p>
          <a:p>
            <a:pPr>
              <a:buNone/>
            </a:pPr>
            <a:r>
              <a:rPr lang="en-US" sz="2400" dirty="0">
                <a:latin typeface="Times New Roman" pitchFamily="18" charset="0"/>
                <a:cs typeface="Times New Roman" pitchFamily="18" charset="0"/>
              </a:rPr>
              <a:t>		1. Brits intercept message from Germans to Mexico </a:t>
            </a:r>
            <a:r>
              <a:rPr lang="en-US" sz="2400" dirty="0" smtClean="0">
                <a:latin typeface="Times New Roman" pitchFamily="18" charset="0"/>
                <a:cs typeface="Times New Roman" pitchFamily="18" charset="0"/>
              </a:rPr>
              <a:t>from German </a:t>
            </a:r>
            <a:r>
              <a:rPr lang="en-US" sz="2400" dirty="0">
                <a:latin typeface="Times New Roman" pitchFamily="18" charset="0"/>
                <a:cs typeface="Times New Roman" pitchFamily="18" charset="0"/>
              </a:rPr>
              <a:t>foreign </a:t>
            </a:r>
            <a:r>
              <a:rPr lang="en-US" sz="2400" dirty="0" smtClean="0">
                <a:latin typeface="Times New Roman" pitchFamily="18" charset="0"/>
                <a:cs typeface="Times New Roman" pitchFamily="18" charset="0"/>
              </a:rPr>
              <a:t>secretary</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2. Message promises the return of New Mexico, Arizona, </a:t>
            </a:r>
            <a:r>
              <a:rPr lang="en-US" sz="2400" dirty="0" smtClean="0">
                <a:latin typeface="Times New Roman" pitchFamily="18" charset="0"/>
                <a:cs typeface="Times New Roman" pitchFamily="18" charset="0"/>
              </a:rPr>
              <a:t>Texas </a:t>
            </a:r>
            <a:r>
              <a:rPr lang="en-US" sz="2400" dirty="0">
                <a:latin typeface="Times New Roman" pitchFamily="18" charset="0"/>
                <a:cs typeface="Times New Roman" pitchFamily="18" charset="0"/>
              </a:rPr>
              <a:t>for a declaration of war against the U.S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buNone/>
            </a:pPr>
            <a:r>
              <a:rPr lang="en-US" dirty="0" smtClean="0"/>
              <a:t> </a:t>
            </a:r>
            <a:r>
              <a:rPr lang="en-US" sz="2400" dirty="0">
                <a:latin typeface="Times New Roman" pitchFamily="18" charset="0"/>
                <a:cs typeface="Times New Roman" pitchFamily="18" charset="0"/>
              </a:rPr>
              <a:t>D.  </a:t>
            </a:r>
            <a:r>
              <a:rPr lang="en-US" sz="2400" b="1" dirty="0">
                <a:latin typeface="Times New Roman" pitchFamily="18" charset="0"/>
                <a:cs typeface="Times New Roman" pitchFamily="18" charset="0"/>
              </a:rPr>
              <a:t>U.S.  Declares War-  April 6, 1917</a:t>
            </a:r>
          </a:p>
          <a:p>
            <a:pPr>
              <a:buNone/>
            </a:pPr>
            <a:r>
              <a:rPr lang="en-US" dirty="0" smtClean="0"/>
              <a:t>		</a:t>
            </a:r>
            <a:r>
              <a:rPr lang="en-US" sz="2400" dirty="0">
                <a:latin typeface="Times New Roman" pitchFamily="18" charset="0"/>
                <a:cs typeface="Times New Roman" pitchFamily="18" charset="0"/>
              </a:rPr>
              <a:t>1. U.S. Presence offsets any advantage gained by Germany </a:t>
            </a:r>
            <a:r>
              <a:rPr lang="en-US" sz="2400" dirty="0" smtClean="0">
                <a:latin typeface="Times New Roman" pitchFamily="18" charset="0"/>
                <a:cs typeface="Times New Roman" pitchFamily="18" charset="0"/>
              </a:rPr>
              <a:t>with </a:t>
            </a:r>
            <a:r>
              <a:rPr lang="en-US" sz="2400" dirty="0">
                <a:latin typeface="Times New Roman" pitchFamily="18" charset="0"/>
                <a:cs typeface="Times New Roman" pitchFamily="18" charset="0"/>
              </a:rPr>
              <a:t>the end of the war in the Eastern Front.</a:t>
            </a:r>
          </a:p>
          <a:p>
            <a:pPr>
              <a:buNone/>
            </a:pPr>
            <a:r>
              <a:rPr lang="en-US" sz="2400" dirty="0">
                <a:latin typeface="Times New Roman" pitchFamily="18" charset="0"/>
                <a:cs typeface="Times New Roman" pitchFamily="18" charset="0"/>
              </a:rPr>
              <a:t>		2. U.S. Troops are well equipped and “fresh”- provides 	advantage for pushing Germany back and winning the war.</a:t>
            </a:r>
          </a:p>
          <a:p>
            <a:pPr>
              <a:buNone/>
            </a:pPr>
            <a:r>
              <a:rPr lang="en-US" sz="2400" dirty="0">
                <a:latin typeface="Times New Roman" pitchFamily="18" charset="0"/>
                <a:cs typeface="Times New Roman" pitchFamily="18" charset="0"/>
              </a:rPr>
              <a:t>		“ The U.S. Infantry Won the War”-    German General at </a:t>
            </a:r>
            <a:r>
              <a:rPr lang="en-US" sz="2400" dirty="0" smtClean="0">
                <a:latin typeface="Times New Roman" pitchFamily="18" charset="0"/>
                <a:cs typeface="Times New Roman" pitchFamily="18" charset="0"/>
              </a:rPr>
              <a:t>war’s </a:t>
            </a:r>
            <a:r>
              <a:rPr lang="en-US" sz="2400" dirty="0">
                <a:latin typeface="Times New Roman" pitchFamily="18" charset="0"/>
                <a:cs typeface="Times New Roman" pitchFamily="18" charset="0"/>
              </a:rPr>
              <a:t>end when asked “Who Won?”</a:t>
            </a:r>
            <a:endParaRPr lang="en-US" dirty="0"/>
          </a:p>
        </p:txBody>
      </p:sp>
    </p:spTree>
    <p:extLst>
      <p:ext uri="{BB962C8B-B14F-4D97-AF65-F5344CB8AC3E}">
        <p14:creationId xmlns:p14="http://schemas.microsoft.com/office/powerpoint/2010/main" val="274155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522668"/>
            <a:ext cx="8229600" cy="533400"/>
          </a:xfrm>
        </p:spPr>
        <p:txBody>
          <a:bodyPr>
            <a:normAutofit/>
          </a:bodyPr>
          <a:lstStyle/>
          <a:p>
            <a:pPr algn="l"/>
            <a:r>
              <a:rPr lang="en-US" sz="3200" b="1" i="1" dirty="0">
                <a:latin typeface="Times New Roman" pitchFamily="18" charset="0"/>
                <a:cs typeface="Times New Roman" pitchFamily="18" charset="0"/>
              </a:rPr>
              <a:t>Making the Peace</a:t>
            </a:r>
          </a:p>
        </p:txBody>
      </p:sp>
      <p:sp>
        <p:nvSpPr>
          <p:cNvPr id="3" name="Content Placeholder 2"/>
          <p:cNvSpPr>
            <a:spLocks noGrp="1"/>
          </p:cNvSpPr>
          <p:nvPr>
            <p:ph idx="1"/>
          </p:nvPr>
        </p:nvSpPr>
        <p:spPr>
          <a:xfrm>
            <a:off x="412124" y="1056068"/>
            <a:ext cx="7611414" cy="5497132"/>
          </a:xfrm>
        </p:spPr>
        <p:txBody>
          <a:bodyPr>
            <a:normAutofit fontScale="77500" lnSpcReduction="20000"/>
          </a:bodyPr>
          <a:lstStyle/>
          <a:p>
            <a:pPr marL="514350" indent="-514350">
              <a:buAutoNum type="romanUcPeriod"/>
            </a:pPr>
            <a:r>
              <a:rPr lang="en-US" sz="2400" dirty="0">
                <a:latin typeface="Times New Roman" pitchFamily="18" charset="0"/>
                <a:cs typeface="Times New Roman" pitchFamily="18" charset="0"/>
              </a:rPr>
              <a:t>The Costs of War</a:t>
            </a:r>
          </a:p>
          <a:p>
            <a:pPr marL="514350" indent="-514350">
              <a:buNone/>
            </a:pPr>
            <a:r>
              <a:rPr lang="en-US" sz="2400" dirty="0">
                <a:latin typeface="Times New Roman" pitchFamily="18" charset="0"/>
                <a:cs typeface="Times New Roman" pitchFamily="18" charset="0"/>
              </a:rPr>
              <a:t>** Over 8.5 million die</a:t>
            </a:r>
          </a:p>
          <a:p>
            <a:pPr marL="514350" indent="-514350">
              <a:buNone/>
            </a:pPr>
            <a:r>
              <a:rPr lang="en-US" sz="2400" dirty="0">
                <a:latin typeface="Times New Roman" pitchFamily="18" charset="0"/>
                <a:cs typeface="Times New Roman" pitchFamily="18" charset="0"/>
              </a:rPr>
              <a:t>** 17 million wounded</a:t>
            </a:r>
          </a:p>
          <a:p>
            <a:pPr marL="514350" indent="-514350">
              <a:buNone/>
            </a:pPr>
            <a:endParaRPr lang="en-US" sz="2400" dirty="0">
              <a:latin typeface="Times New Roman" pitchFamily="18" charset="0"/>
              <a:cs typeface="Times New Roman" pitchFamily="18" charset="0"/>
            </a:endParaRPr>
          </a:p>
          <a:p>
            <a:pPr marL="514350" indent="-514350">
              <a:buAutoNum type="alphaUcParenR"/>
            </a:pPr>
            <a:r>
              <a:rPr lang="en-US" sz="2400" dirty="0">
                <a:latin typeface="Times New Roman" pitchFamily="18" charset="0"/>
                <a:cs typeface="Times New Roman" pitchFamily="18" charset="0"/>
              </a:rPr>
              <a:t>Financial burdens</a:t>
            </a:r>
          </a:p>
          <a:p>
            <a:pPr marL="514350" indent="-514350">
              <a:buNone/>
            </a:pPr>
            <a:r>
              <a:rPr lang="en-US" sz="2400" dirty="0">
                <a:latin typeface="Times New Roman" pitchFamily="18" charset="0"/>
                <a:cs typeface="Times New Roman" pitchFamily="18" charset="0"/>
              </a:rPr>
              <a:t>	1. Towns Destroyed</a:t>
            </a:r>
          </a:p>
          <a:p>
            <a:pPr marL="514350" indent="-514350">
              <a:buNone/>
            </a:pPr>
            <a:r>
              <a:rPr lang="en-US" sz="2400" dirty="0">
                <a:latin typeface="Times New Roman" pitchFamily="18" charset="0"/>
                <a:cs typeface="Times New Roman" pitchFamily="18" charset="0"/>
              </a:rPr>
              <a:t>	2. Huge national war debts</a:t>
            </a:r>
          </a:p>
          <a:p>
            <a:pPr marL="514350" indent="-514350">
              <a:buNone/>
            </a:pPr>
            <a:r>
              <a:rPr lang="en-US" sz="2400" dirty="0">
                <a:latin typeface="Times New Roman" pitchFamily="18" charset="0"/>
                <a:cs typeface="Times New Roman" pitchFamily="18" charset="0"/>
              </a:rPr>
              <a:t>	3. Allies demanded enemies pay reparations- payments for war   </a:t>
            </a:r>
          </a:p>
          <a:p>
            <a:pPr marL="514350" indent="-514350">
              <a:buNone/>
            </a:pPr>
            <a:r>
              <a:rPr lang="en-US" sz="2400" dirty="0">
                <a:latin typeface="Times New Roman" pitchFamily="18" charset="0"/>
                <a:cs typeface="Times New Roman" pitchFamily="18" charset="0"/>
              </a:rPr>
              <a:t>          damage (blame)  (</a:t>
            </a:r>
            <a:r>
              <a:rPr lang="en-US" sz="2400" i="1" dirty="0">
                <a:latin typeface="Times New Roman" pitchFamily="18" charset="0"/>
                <a:cs typeface="Times New Roman" pitchFamily="18" charset="0"/>
              </a:rPr>
              <a:t>War guilt clause</a:t>
            </a:r>
            <a:r>
              <a:rPr lang="en-US" sz="2400" dirty="0">
                <a:latin typeface="Times New Roman" pitchFamily="18" charset="0"/>
                <a:cs typeface="Times New Roman" pitchFamily="18" charset="0"/>
              </a:rPr>
              <a:t>)</a:t>
            </a:r>
          </a:p>
          <a:p>
            <a:pPr marL="514350" indent="-514350">
              <a:buAutoNum type="alphaUcParenR" startAt="2"/>
            </a:pPr>
            <a:r>
              <a:rPr lang="en-US" sz="2400" dirty="0">
                <a:latin typeface="Times New Roman" pitchFamily="18" charset="0"/>
                <a:cs typeface="Times New Roman" pitchFamily="18" charset="0"/>
              </a:rPr>
              <a:t>Political turmoil</a:t>
            </a:r>
          </a:p>
          <a:p>
            <a:pPr marL="514350" indent="-514350">
              <a:buNone/>
            </a:pPr>
            <a:r>
              <a:rPr lang="en-US" sz="2400" dirty="0">
                <a:latin typeface="Times New Roman" pitchFamily="18" charset="0"/>
                <a:cs typeface="Times New Roman" pitchFamily="18" charset="0"/>
              </a:rPr>
              <a:t>	1. Governments collapse (Rus., Ger., Aus.,Ottoman Empire</a:t>
            </a:r>
          </a:p>
          <a:p>
            <a:pPr marL="514350" indent="-514350">
              <a:buNone/>
            </a:pPr>
            <a:r>
              <a:rPr lang="en-US" sz="2400" dirty="0">
                <a:latin typeface="Times New Roman" pitchFamily="18" charset="0"/>
                <a:cs typeface="Times New Roman" pitchFamily="18" charset="0"/>
              </a:rPr>
              <a:t>	2. Conservatives warn against Communism</a:t>
            </a:r>
          </a:p>
          <a:p>
            <a:pPr marL="514350" indent="-514350">
              <a:buNone/>
            </a:pPr>
            <a:r>
              <a:rPr lang="en-US" sz="2400" dirty="0">
                <a:latin typeface="Times New Roman" pitchFamily="18" charset="0"/>
                <a:cs typeface="Times New Roman" pitchFamily="18" charset="0"/>
              </a:rPr>
              <a:t>	3. Africans and Asians have new hopes for independence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040" y="0"/>
            <a:ext cx="5344732" cy="3955102"/>
          </a:xfrm>
          <a:prstGeom prst="rect">
            <a:avLst/>
          </a:prstGeom>
        </p:spPr>
      </p:pic>
    </p:spTree>
    <p:extLst>
      <p:ext uri="{BB962C8B-B14F-4D97-AF65-F5344CB8AC3E}">
        <p14:creationId xmlns:p14="http://schemas.microsoft.com/office/powerpoint/2010/main" val="2669768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0"/>
            <a:ext cx="9579735" cy="685800"/>
          </a:xfrm>
        </p:spPr>
        <p:txBody>
          <a:bodyPr>
            <a:normAutofit/>
          </a:bodyPr>
          <a:lstStyle/>
          <a:p>
            <a:pPr algn="l"/>
            <a:r>
              <a:rPr lang="en-US" sz="3200" b="1" dirty="0">
                <a:latin typeface="Times New Roman" pitchFamily="18" charset="0"/>
                <a:cs typeface="Times New Roman" pitchFamily="18" charset="0"/>
              </a:rPr>
              <a:t>Making the Peace</a:t>
            </a:r>
            <a:endParaRPr lang="en-US" sz="3200" dirty="0"/>
          </a:p>
        </p:txBody>
      </p:sp>
      <p:sp>
        <p:nvSpPr>
          <p:cNvPr id="3" name="Content Placeholder 2"/>
          <p:cNvSpPr>
            <a:spLocks noGrp="1"/>
          </p:cNvSpPr>
          <p:nvPr>
            <p:ph idx="1"/>
          </p:nvPr>
        </p:nvSpPr>
        <p:spPr>
          <a:xfrm>
            <a:off x="631065" y="888642"/>
            <a:ext cx="10036935" cy="5969358"/>
          </a:xfrm>
        </p:spPr>
        <p:txBody>
          <a:bodyPr>
            <a:normAutofit lnSpcReduction="10000"/>
          </a:bodyPr>
          <a:lstStyle/>
          <a:p>
            <a:pPr>
              <a:buNone/>
            </a:pPr>
            <a:r>
              <a:rPr lang="en-US" sz="2400" dirty="0">
                <a:latin typeface="Times New Roman" pitchFamily="18" charset="0"/>
                <a:cs typeface="Times New Roman" pitchFamily="18" charset="0"/>
              </a:rPr>
              <a:t>II. The Paris Peace Conference</a:t>
            </a:r>
          </a:p>
          <a:p>
            <a:pPr marL="457200" indent="-457200">
              <a:buAutoNum type="alphaUcParenR"/>
            </a:pPr>
            <a:r>
              <a:rPr lang="en-US" sz="2400" dirty="0">
                <a:latin typeface="Times New Roman" pitchFamily="18" charset="0"/>
                <a:cs typeface="Times New Roman" pitchFamily="18" charset="0"/>
              </a:rPr>
              <a:t>The Big Three- 3 personalities dominate the peace conference</a:t>
            </a:r>
          </a:p>
          <a:p>
            <a:pPr marL="857250" lvl="1" indent="-457200">
              <a:buNone/>
            </a:pPr>
            <a:r>
              <a:rPr lang="en-US" sz="2400" dirty="0">
                <a:latin typeface="Times New Roman" pitchFamily="18" charset="0"/>
                <a:cs typeface="Times New Roman" pitchFamily="18" charset="0"/>
              </a:rPr>
              <a:t>1.  Woodrow Wilson (USA)- “Peace without Victory”- 14 Points</a:t>
            </a:r>
          </a:p>
          <a:p>
            <a:pPr marL="857250" lvl="1" indent="-457200">
              <a:buAutoNum type="arabicPeriod" startAt="2"/>
            </a:pPr>
            <a:r>
              <a:rPr lang="en-US" sz="2400" dirty="0">
                <a:latin typeface="Times New Roman" pitchFamily="18" charset="0"/>
                <a:cs typeface="Times New Roman" pitchFamily="18" charset="0"/>
              </a:rPr>
              <a:t>David Lloyd George (G.B.)-  Demands harsh treatment for Germany</a:t>
            </a:r>
          </a:p>
          <a:p>
            <a:pPr marL="857250" lvl="1" indent="-457200">
              <a:buAutoNum type="arabicPeriod" startAt="2"/>
            </a:pPr>
            <a:r>
              <a:rPr lang="en-US" sz="2400" dirty="0">
                <a:latin typeface="Times New Roman" pitchFamily="18" charset="0"/>
                <a:cs typeface="Times New Roman" pitchFamily="18" charset="0"/>
              </a:rPr>
              <a:t>Georges Clemenceau (France)- Badly weaken Germany- so can not threaten France again</a:t>
            </a:r>
          </a:p>
          <a:p>
            <a:pPr marL="457200" indent="-457200">
              <a:buAutoNum type="alphaUcParenR"/>
            </a:pPr>
            <a:r>
              <a:rPr lang="en-US" sz="2400" dirty="0">
                <a:latin typeface="Times New Roman" pitchFamily="18" charset="0"/>
                <a:cs typeface="Times New Roman" pitchFamily="18" charset="0"/>
              </a:rPr>
              <a:t>Difficult issues-</a:t>
            </a:r>
          </a:p>
          <a:p>
            <a:pPr marL="457200" indent="-457200">
              <a:buNone/>
            </a:pPr>
            <a:r>
              <a:rPr lang="en-US" sz="2400" dirty="0">
                <a:latin typeface="Times New Roman" pitchFamily="18" charset="0"/>
                <a:cs typeface="Times New Roman" pitchFamily="18" charset="0"/>
              </a:rPr>
              <a:t>	1.	Secret Alliances- groups at the negotiations have formed partnerships to help each other get what they each want.</a:t>
            </a:r>
          </a:p>
          <a:p>
            <a:pPr marL="457200" indent="-457200">
              <a:buNone/>
            </a:pPr>
            <a:r>
              <a:rPr lang="en-US" sz="2400" dirty="0">
                <a:latin typeface="Times New Roman" pitchFamily="18" charset="0"/>
                <a:cs typeface="Times New Roman" pitchFamily="18" charset="0"/>
              </a:rPr>
              <a:t>	2.   England and France want to punish Germany and exact payment from them for war costs and damages.</a:t>
            </a:r>
          </a:p>
          <a:p>
            <a:pPr marL="457200" indent="-457200">
              <a:buNone/>
            </a:pPr>
            <a:r>
              <a:rPr lang="en-US" sz="2400" dirty="0">
                <a:latin typeface="Times New Roman" pitchFamily="18" charset="0"/>
                <a:cs typeface="Times New Roman" pitchFamily="18" charset="0"/>
              </a:rPr>
              <a:t>	3.   Italy makes push for lands once owned by Austria- contradicts Wilson’s concept of “self determination” (people pick gov. type)</a:t>
            </a:r>
          </a:p>
          <a:p>
            <a:pPr marL="457200" indent="-457200">
              <a:buNone/>
            </a:pPr>
            <a:r>
              <a:rPr lang="en-US" sz="2400" dirty="0">
                <a:latin typeface="Times New Roman" pitchFamily="18" charset="0"/>
                <a:cs typeface="Times New Roman" pitchFamily="18" charset="0"/>
              </a:rPr>
              <a:t>	4.   Groups argue over new borders</a:t>
            </a:r>
          </a:p>
          <a:p>
            <a:pPr marL="457200" indent="-45720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508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noAutofit/>
          </a:bodyPr>
          <a:lstStyle/>
          <a:p>
            <a:pPr algn="l"/>
            <a:r>
              <a:rPr lang="en-US" sz="3200" b="1" i="1" dirty="0">
                <a:latin typeface="Times New Roman" pitchFamily="18" charset="0"/>
                <a:cs typeface="Times New Roman" pitchFamily="18" charset="0"/>
              </a:rPr>
              <a:t>Making the Peace</a:t>
            </a:r>
            <a:endParaRPr lang="en-US" sz="3200" dirty="0"/>
          </a:p>
        </p:txBody>
      </p:sp>
      <p:sp>
        <p:nvSpPr>
          <p:cNvPr id="3" name="Content Placeholder 2"/>
          <p:cNvSpPr>
            <a:spLocks noGrp="1"/>
          </p:cNvSpPr>
          <p:nvPr>
            <p:ph idx="1"/>
          </p:nvPr>
        </p:nvSpPr>
        <p:spPr>
          <a:xfrm>
            <a:off x="631065" y="609600"/>
            <a:ext cx="9808335" cy="6172200"/>
          </a:xfrm>
        </p:spPr>
        <p:txBody>
          <a:bodyPr>
            <a:normAutofit fontScale="85000" lnSpcReduction="20000"/>
          </a:bodyPr>
          <a:lstStyle/>
          <a:p>
            <a:pPr marL="571500" indent="-571500">
              <a:buAutoNum type="romanUcPeriod" startAt="3"/>
            </a:pPr>
            <a:r>
              <a:rPr lang="en-US" sz="2400" b="1" dirty="0">
                <a:latin typeface="Times New Roman" pitchFamily="18" charset="0"/>
                <a:cs typeface="Times New Roman" pitchFamily="18" charset="0"/>
              </a:rPr>
              <a:t>Treaty of Versailles-       </a:t>
            </a:r>
            <a:r>
              <a:rPr lang="en-US" sz="2400" b="1" dirty="0">
                <a:latin typeface="Times New Roman" pitchFamily="18" charset="0"/>
                <a:cs typeface="Times New Roman" pitchFamily="18" charset="0"/>
                <a:hlinkClick r:id="rId2"/>
              </a:rPr>
              <a:t>Treaty of Versailles</a:t>
            </a:r>
            <a:r>
              <a:rPr lang="en-US" sz="2400" b="1" dirty="0">
                <a:latin typeface="Times New Roman" pitchFamily="18" charset="0"/>
                <a:cs typeface="Times New Roman" pitchFamily="18" charset="0"/>
              </a:rPr>
              <a:t> (8 min. video)</a:t>
            </a:r>
          </a:p>
          <a:p>
            <a:pPr marL="0" indent="0">
              <a:buNone/>
            </a:pPr>
            <a:endParaRPr lang="en-US" sz="2400" b="1" dirty="0">
              <a:latin typeface="Times New Roman" pitchFamily="18" charset="0"/>
              <a:cs typeface="Times New Roman" pitchFamily="18" charset="0"/>
            </a:endParaRPr>
          </a:p>
          <a:p>
            <a:pPr marL="571500" indent="-571500">
              <a:buAutoNum type="alphaUcPeriod"/>
            </a:pPr>
            <a:r>
              <a:rPr lang="en-US" sz="2400" b="1" dirty="0">
                <a:latin typeface="Times New Roman" pitchFamily="18" charset="0"/>
                <a:cs typeface="Times New Roman" pitchFamily="18" charset="0"/>
              </a:rPr>
              <a:t>June 28, 1919- </a:t>
            </a:r>
            <a:r>
              <a:rPr lang="en-US" sz="2400" dirty="0">
                <a:latin typeface="Times New Roman" pitchFamily="18" charset="0"/>
                <a:cs typeface="Times New Roman" pitchFamily="18" charset="0"/>
              </a:rPr>
              <a:t>German representatives invited to Versailles.</a:t>
            </a:r>
          </a:p>
          <a:p>
            <a:pPr marL="571500" indent="-571500">
              <a:buNone/>
            </a:pPr>
            <a:r>
              <a:rPr lang="en-US" sz="2400" b="1" dirty="0">
                <a:latin typeface="Times New Roman" pitchFamily="18" charset="0"/>
                <a:cs typeface="Times New Roman" pitchFamily="18" charset="0"/>
              </a:rPr>
              <a:t>	*</a:t>
            </a:r>
            <a:r>
              <a:rPr lang="en-US" sz="2400" i="1" dirty="0">
                <a:latin typeface="Times New Roman" pitchFamily="18" charset="0"/>
                <a:cs typeface="Times New Roman" pitchFamily="18" charset="0"/>
              </a:rPr>
              <a:t>Who are these representatives?</a:t>
            </a:r>
            <a:endParaRPr lang="en-US" sz="2400" dirty="0">
              <a:latin typeface="Times New Roman" pitchFamily="18" charset="0"/>
              <a:cs typeface="Times New Roman" pitchFamily="18" charset="0"/>
            </a:endParaRPr>
          </a:p>
          <a:p>
            <a:pPr marL="571500" indent="-571500">
              <a:buAutoNum type="alphaUcPeriod" startAt="2"/>
            </a:pPr>
            <a:r>
              <a:rPr lang="en-US" sz="2400" i="1" dirty="0">
                <a:latin typeface="Times New Roman" pitchFamily="18" charset="0"/>
                <a:cs typeface="Times New Roman" pitchFamily="18" charset="0"/>
              </a:rPr>
              <a:t>The Big Three </a:t>
            </a:r>
            <a:r>
              <a:rPr lang="en-US" sz="2400" dirty="0">
                <a:latin typeface="Times New Roman" pitchFamily="18" charset="0"/>
                <a:cs typeface="Times New Roman" pitchFamily="18" charset="0"/>
              </a:rPr>
              <a:t>order the German Representatives to sign the peace treaty.</a:t>
            </a:r>
          </a:p>
          <a:p>
            <a:pPr marL="457200" indent="-457200">
              <a:buAutoNum type="alphaUcPeriod" startAt="3"/>
            </a:pPr>
            <a:r>
              <a:rPr lang="en-US" sz="2400" b="1" dirty="0">
                <a:latin typeface="Times New Roman" pitchFamily="18" charset="0"/>
                <a:cs typeface="Times New Roman" pitchFamily="18" charset="0"/>
              </a:rPr>
              <a:t>The Treaty-   Key provisions</a:t>
            </a:r>
            <a:r>
              <a:rPr lang="en-US" sz="2400" dirty="0">
                <a:latin typeface="Times New Roman" pitchFamily="18" charset="0"/>
                <a:cs typeface="Times New Roman" pitchFamily="18" charset="0"/>
              </a:rPr>
              <a:t>:</a:t>
            </a:r>
          </a:p>
          <a:p>
            <a:pPr marL="0" indent="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 War </a:t>
            </a:r>
            <a:r>
              <a:rPr lang="en-US" sz="2400" b="1" dirty="0">
                <a:latin typeface="Times New Roman" pitchFamily="18" charset="0"/>
                <a:cs typeface="Times New Roman" pitchFamily="18" charset="0"/>
              </a:rPr>
              <a:t>Guilt Clause</a:t>
            </a:r>
            <a:r>
              <a:rPr lang="en-US" sz="2400" dirty="0">
                <a:latin typeface="Times New Roman" pitchFamily="18" charset="0"/>
                <a:cs typeface="Times New Roman" pitchFamily="18" charset="0"/>
              </a:rPr>
              <a:t>- Germany forced to accept full and total </a:t>
            </a:r>
            <a:r>
              <a:rPr lang="en-US" sz="2400" dirty="0" smtClean="0">
                <a:latin typeface="Times New Roman" pitchFamily="18" charset="0"/>
                <a:cs typeface="Times New Roman" pitchFamily="18" charset="0"/>
              </a:rPr>
              <a:t>blame </a:t>
            </a:r>
            <a:r>
              <a:rPr lang="en-US" sz="2400" dirty="0">
                <a:latin typeface="Times New Roman" pitchFamily="18" charset="0"/>
                <a:cs typeface="Times New Roman" pitchFamily="18" charset="0"/>
              </a:rPr>
              <a:t>for the war.</a:t>
            </a:r>
          </a:p>
          <a:p>
            <a:pPr marL="0" indent="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 Reparations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Germany required to pay for the </a:t>
            </a:r>
            <a:r>
              <a:rPr lang="en-US" sz="2400" dirty="0" smtClean="0">
                <a:latin typeface="Times New Roman" pitchFamily="18" charset="0"/>
                <a:cs typeface="Times New Roman" pitchFamily="18" charset="0"/>
              </a:rPr>
              <a:t>war damages </a:t>
            </a:r>
            <a:r>
              <a:rPr lang="en-US" sz="2400" dirty="0">
                <a:latin typeface="Times New Roman" pitchFamily="18" charset="0"/>
                <a:cs typeface="Times New Roman" pitchFamily="18" charset="0"/>
              </a:rPr>
              <a:t>to the Allies- 30 </a:t>
            </a:r>
            <a:r>
              <a:rPr lang="en-US" sz="2400" dirty="0" smtClean="0">
                <a:latin typeface="Times New Roman" pitchFamily="18" charset="0"/>
                <a:cs typeface="Times New Roman" pitchFamily="18" charset="0"/>
              </a:rPr>
              <a:t>			Billion </a:t>
            </a:r>
            <a:r>
              <a:rPr lang="en-US" sz="2400" dirty="0">
                <a:latin typeface="Times New Roman" pitchFamily="18" charset="0"/>
                <a:cs typeface="Times New Roman" pitchFamily="18" charset="0"/>
              </a:rPr>
              <a:t>Dollars.</a:t>
            </a:r>
          </a:p>
          <a:p>
            <a:pPr marL="0" indent="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3. Limited </a:t>
            </a:r>
            <a:r>
              <a:rPr lang="en-US" sz="2400" b="1" dirty="0">
                <a:latin typeface="Times New Roman" pitchFamily="18" charset="0"/>
                <a:cs typeface="Times New Roman" pitchFamily="18" charset="0"/>
              </a:rPr>
              <a:t>Military- </a:t>
            </a:r>
            <a:r>
              <a:rPr lang="en-US" sz="2400" dirty="0">
                <a:latin typeface="Times New Roman" pitchFamily="18" charset="0"/>
                <a:cs typeface="Times New Roman" pitchFamily="18" charset="0"/>
              </a:rPr>
              <a:t>German military restricted to 100,000 </a:t>
            </a:r>
            <a:r>
              <a:rPr lang="en-US" sz="2400" dirty="0" smtClean="0">
                <a:latin typeface="Times New Roman" pitchFamily="18" charset="0"/>
                <a:cs typeface="Times New Roman" pitchFamily="18" charset="0"/>
              </a:rPr>
              <a:t>men</a:t>
            </a:r>
            <a:r>
              <a:rPr lang="en-US" sz="2400" dirty="0">
                <a:latin typeface="Times New Roman" pitchFamily="18" charset="0"/>
                <a:cs typeface="Times New Roman" pitchFamily="18" charset="0"/>
              </a:rPr>
              <a:t>, 6 Warships, no </a:t>
            </a:r>
            <a:r>
              <a:rPr lang="en-US" sz="2400" dirty="0" smtClean="0">
                <a:latin typeface="Times New Roman" pitchFamily="18" charset="0"/>
                <a:cs typeface="Times New Roman" pitchFamily="18" charset="0"/>
              </a:rPr>
              <a:t>			       submarines</a:t>
            </a:r>
            <a:r>
              <a:rPr lang="en-US" sz="2400" dirty="0">
                <a:latin typeface="Times New Roman" pitchFamily="18" charset="0"/>
                <a:cs typeface="Times New Roman" pitchFamily="18" charset="0"/>
              </a:rPr>
              <a:t>, and no planes</a:t>
            </a:r>
          </a:p>
          <a:p>
            <a:pPr marL="0" indent="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 Alsace </a:t>
            </a:r>
            <a:r>
              <a:rPr lang="en-US" sz="2400" b="1" dirty="0">
                <a:latin typeface="Times New Roman" pitchFamily="18" charset="0"/>
                <a:cs typeface="Times New Roman" pitchFamily="18" charset="0"/>
              </a:rPr>
              <a:t>and Lorraine-</a:t>
            </a:r>
            <a:r>
              <a:rPr lang="en-US" sz="2400" dirty="0">
                <a:latin typeface="Times New Roman" pitchFamily="18" charset="0"/>
                <a:cs typeface="Times New Roman" pitchFamily="18" charset="0"/>
              </a:rPr>
              <a:t> Returned to France</a:t>
            </a:r>
          </a:p>
          <a:p>
            <a:pPr marL="0" indent="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5. German </a:t>
            </a:r>
            <a:r>
              <a:rPr lang="en-US" sz="2400" b="1" dirty="0">
                <a:latin typeface="Times New Roman" pitchFamily="18" charset="0"/>
                <a:cs typeface="Times New Roman" pitchFamily="18" charset="0"/>
              </a:rPr>
              <a:t>Colonies-  </a:t>
            </a:r>
            <a:r>
              <a:rPr lang="en-US" sz="2400" dirty="0">
                <a:latin typeface="Times New Roman" pitchFamily="18" charset="0"/>
                <a:cs typeface="Times New Roman" pitchFamily="18" charset="0"/>
              </a:rPr>
              <a:t>Colonies placed into the mandate </a:t>
            </a:r>
            <a:r>
              <a:rPr lang="en-US" sz="2400" dirty="0" smtClean="0">
                <a:latin typeface="Times New Roman" pitchFamily="18" charset="0"/>
                <a:cs typeface="Times New Roman" pitchFamily="18" charset="0"/>
              </a:rPr>
              <a:t>system</a:t>
            </a:r>
            <a:endParaRPr lang="en-US" sz="2400" dirty="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6. Demilitarized </a:t>
            </a:r>
            <a:r>
              <a:rPr lang="en-US" sz="2400" b="1" dirty="0">
                <a:latin typeface="Times New Roman" pitchFamily="18" charset="0"/>
                <a:cs typeface="Times New Roman" pitchFamily="18" charset="0"/>
              </a:rPr>
              <a:t>Zone-  </a:t>
            </a:r>
            <a:r>
              <a:rPr lang="en-US" sz="2400" dirty="0">
                <a:latin typeface="Times New Roman" pitchFamily="18" charset="0"/>
                <a:cs typeface="Times New Roman" pitchFamily="18" charset="0"/>
              </a:rPr>
              <a:t>Land between France and </a:t>
            </a:r>
            <a:r>
              <a:rPr lang="en-US" sz="2400" dirty="0" smtClean="0">
                <a:latin typeface="Times New Roman" pitchFamily="18" charset="0"/>
                <a:cs typeface="Times New Roman" pitchFamily="18" charset="0"/>
              </a:rPr>
              <a:t>Germany required </a:t>
            </a:r>
            <a:r>
              <a:rPr lang="en-US" sz="2400" dirty="0">
                <a:latin typeface="Times New Roman" pitchFamily="18" charset="0"/>
                <a:cs typeface="Times New Roman" pitchFamily="18" charset="0"/>
              </a:rPr>
              <a:t>to remain </a:t>
            </a:r>
            <a:r>
              <a:rPr lang="en-US" sz="2400" dirty="0" smtClean="0">
                <a:latin typeface="Times New Roman" pitchFamily="18" charset="0"/>
                <a:cs typeface="Times New Roman" pitchFamily="18" charset="0"/>
              </a:rPr>
              <a:t>			            demilitarized- </a:t>
            </a:r>
            <a:r>
              <a:rPr lang="en-US" sz="2400" dirty="0">
                <a:latin typeface="Times New Roman" pitchFamily="18" charset="0"/>
                <a:cs typeface="Times New Roman" pitchFamily="18" charset="0"/>
              </a:rPr>
              <a:t>a neutral buffer zone.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Rhineland.</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3038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7" y="228600"/>
            <a:ext cx="9489583" cy="457200"/>
          </a:xfrm>
        </p:spPr>
        <p:txBody>
          <a:bodyPr>
            <a:normAutofit fontScale="90000"/>
          </a:bodyPr>
          <a:lstStyle/>
          <a:p>
            <a:pPr algn="l"/>
            <a:r>
              <a:rPr lang="en-US" sz="3200" b="1" i="1" dirty="0">
                <a:latin typeface="Times New Roman" pitchFamily="18" charset="0"/>
                <a:cs typeface="Times New Roman" pitchFamily="18" charset="0"/>
              </a:rPr>
              <a:t>Making the Peace</a:t>
            </a:r>
            <a:endParaRPr lang="en-US" sz="3200" dirty="0"/>
          </a:p>
        </p:txBody>
      </p:sp>
      <p:sp>
        <p:nvSpPr>
          <p:cNvPr id="3" name="Content Placeholder 2"/>
          <p:cNvSpPr>
            <a:spLocks noGrp="1"/>
          </p:cNvSpPr>
          <p:nvPr>
            <p:ph idx="1"/>
          </p:nvPr>
        </p:nvSpPr>
        <p:spPr>
          <a:xfrm>
            <a:off x="566670" y="990600"/>
            <a:ext cx="10025130" cy="5715000"/>
          </a:xfrm>
        </p:spPr>
        <p:txBody>
          <a:bodyPr>
            <a:normAutofit/>
          </a:bodyPr>
          <a:lstStyle/>
          <a:p>
            <a:pPr marL="0" indent="0">
              <a:buNone/>
            </a:pPr>
            <a:r>
              <a:rPr lang="en-US" sz="2400" b="1" dirty="0">
                <a:latin typeface="Times New Roman" pitchFamily="18" charset="0"/>
                <a:cs typeface="Times New Roman" pitchFamily="18" charset="0"/>
              </a:rPr>
              <a:t>D.	Disaster-    </a:t>
            </a:r>
          </a:p>
          <a:p>
            <a:pPr marL="0" indent="0">
              <a:buNone/>
            </a:pPr>
            <a:r>
              <a:rPr lang="en-US" sz="2400" dirty="0">
                <a:latin typeface="Times New Roman" pitchFamily="18" charset="0"/>
                <a:cs typeface="Times New Roman" pitchFamily="18" charset="0"/>
              </a:rPr>
              <a:t>The overall effect of this treaty was to create an era of international tension for 20 years that directly leads to WWII.</a:t>
            </a:r>
          </a:p>
          <a:p>
            <a:pPr marL="457200" indent="-457200">
              <a:buNone/>
            </a:pPr>
            <a:r>
              <a:rPr lang="en-US" sz="2400" b="1" dirty="0">
                <a:latin typeface="Times New Roman" pitchFamily="18" charset="0"/>
                <a:cs typeface="Times New Roman" pitchFamily="18" charset="0"/>
              </a:rPr>
              <a:t>	~ </a:t>
            </a:r>
            <a:r>
              <a:rPr lang="en-US" sz="2400" dirty="0">
                <a:latin typeface="Times New Roman" pitchFamily="18" charset="0"/>
                <a:cs typeface="Times New Roman" pitchFamily="18" charset="0"/>
              </a:rPr>
              <a:t>In the end, Wilson’s plan for a lasting peace is ignored.  He did not believe in punishing Germany, but in encouraging support for the fledgling democratic government.</a:t>
            </a:r>
          </a:p>
          <a:p>
            <a:pPr marL="457200" indent="-457200">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Germany - no chance for the Weimer Republic to succeed</a:t>
            </a:r>
            <a:endParaRPr lang="en-US" sz="2400" b="1" dirty="0">
              <a:latin typeface="Times New Roman" pitchFamily="18" charset="0"/>
              <a:cs typeface="Times New Roman" pitchFamily="18" charset="0"/>
            </a:endParaRPr>
          </a:p>
          <a:p>
            <a:pPr marL="457200" indent="-457200">
              <a:buNone/>
            </a:pP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How can a country who has been beaten and destroyed, that needs to rebuild its cities, infrastructures, and society have money to pay to other countries?</a:t>
            </a:r>
          </a:p>
          <a:p>
            <a:pPr marL="457200" indent="-457200">
              <a:buNone/>
            </a:pPr>
            <a:r>
              <a:rPr lang="en-US" sz="2400" b="1" dirty="0">
                <a:latin typeface="Times New Roman" pitchFamily="18" charset="0"/>
                <a:cs typeface="Times New Roman" pitchFamily="18" charset="0"/>
              </a:rPr>
              <a:t>	~ </a:t>
            </a:r>
            <a:r>
              <a:rPr lang="en-US" sz="2400" dirty="0">
                <a:latin typeface="Times New Roman" pitchFamily="18" charset="0"/>
                <a:cs typeface="Times New Roman" pitchFamily="18" charset="0"/>
              </a:rPr>
              <a:t>The desperate and bitter state created by this document in Germany and the bitterness in Italy from not being rewarded for their efforts allow for the rise of fanatical dictators- Hitler and Mussolini.</a:t>
            </a:r>
          </a:p>
          <a:p>
            <a:pPr marL="457200" indent="-45720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98893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Background ~ </a:t>
            </a:r>
            <a:r>
              <a:rPr lang="en-US" u="sng" dirty="0" smtClean="0">
                <a:latin typeface="Times New Roman" pitchFamily="18" charset="0"/>
                <a:cs typeface="Times New Roman" pitchFamily="18" charset="0"/>
              </a:rPr>
              <a:t>Germany</a:t>
            </a:r>
            <a:br>
              <a:rPr lang="en-US" u="sng" dirty="0" smtClean="0">
                <a:latin typeface="Times New Roman" pitchFamily="18" charset="0"/>
                <a:cs typeface="Times New Roman" pitchFamily="18" charset="0"/>
              </a:rPr>
            </a:br>
            <a:endParaRPr lang="en-US" u="sng" dirty="0"/>
          </a:p>
        </p:txBody>
      </p:sp>
      <p:sp>
        <p:nvSpPr>
          <p:cNvPr id="3" name="Content Placeholder 2"/>
          <p:cNvSpPr>
            <a:spLocks noGrp="1"/>
          </p:cNvSpPr>
          <p:nvPr>
            <p:ph idx="1"/>
          </p:nvPr>
        </p:nvSpPr>
        <p:spPr/>
        <p:txBody>
          <a:bodyPr>
            <a:normAutofit/>
          </a:bodyPr>
          <a:lstStyle/>
          <a:p>
            <a:pPr>
              <a:buFont typeface="Arial" charset="0"/>
              <a:buChar char="•"/>
            </a:pPr>
            <a:r>
              <a:rPr lang="en-US" sz="2400" dirty="0" smtClean="0">
                <a:latin typeface="Times New Roman" pitchFamily="18" charset="0"/>
                <a:cs typeface="Times New Roman" pitchFamily="18" charset="0"/>
              </a:rPr>
              <a:t>Under the leadership of Kaiser Wilhelm II.  His father had been instrumental in the unification of Germany with the guidance and assistance of Bismarck.</a:t>
            </a:r>
          </a:p>
          <a:p>
            <a:pPr>
              <a:buFont typeface="Arial" charset="0"/>
              <a:buChar char="•"/>
            </a:pPr>
            <a:r>
              <a:rPr lang="en-US" sz="2400" dirty="0" smtClean="0">
                <a:latin typeface="Times New Roman" pitchFamily="18" charset="0"/>
                <a:cs typeface="Times New Roman" pitchFamily="18" charset="0"/>
              </a:rPr>
              <a:t>Bismarck had viewed treaties as a way to ensure stability for Germany.</a:t>
            </a:r>
          </a:p>
          <a:p>
            <a:pPr>
              <a:buFont typeface="Arial" charset="0"/>
              <a:buChar char="•"/>
            </a:pPr>
            <a:r>
              <a:rPr lang="en-US" sz="2400" dirty="0" smtClean="0">
                <a:latin typeface="Times New Roman" pitchFamily="18" charset="0"/>
                <a:cs typeface="Times New Roman" pitchFamily="18" charset="0"/>
              </a:rPr>
              <a:t>Wilhelm the II was not the statesmen that his father or Bismarck was.  He fired Bismarck and let a key treaty with Russia lapse.</a:t>
            </a:r>
          </a:p>
          <a:p>
            <a:pPr>
              <a:buFont typeface="Arial" charset="0"/>
              <a:buChar char="•"/>
            </a:pPr>
            <a:r>
              <a:rPr lang="en-US" sz="2400" dirty="0" smtClean="0">
                <a:latin typeface="Times New Roman" pitchFamily="18" charset="0"/>
                <a:cs typeface="Times New Roman" pitchFamily="18" charset="0"/>
              </a:rPr>
              <a:t>However, he did join the Triple Alliance, a “mutual defense” treaty between Germany, Austria-Hungary and Italy.</a:t>
            </a:r>
          </a:p>
          <a:p>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609600"/>
          </a:xfrm>
        </p:spPr>
        <p:txBody>
          <a:bodyPr>
            <a:normAutofit/>
          </a:bodyPr>
          <a:lstStyle/>
          <a:p>
            <a:pPr algn="l"/>
            <a:r>
              <a:rPr lang="en-US" sz="3200" b="1" i="1" dirty="0">
                <a:latin typeface="Times New Roman" pitchFamily="18" charset="0"/>
                <a:cs typeface="Times New Roman" pitchFamily="18" charset="0"/>
              </a:rPr>
              <a:t>Making the Peace</a:t>
            </a:r>
            <a:endParaRPr lang="en-US" sz="3200" dirty="0"/>
          </a:p>
        </p:txBody>
      </p:sp>
      <p:sp>
        <p:nvSpPr>
          <p:cNvPr id="3" name="Content Placeholder 2"/>
          <p:cNvSpPr>
            <a:spLocks noGrp="1"/>
          </p:cNvSpPr>
          <p:nvPr>
            <p:ph idx="1"/>
          </p:nvPr>
        </p:nvSpPr>
        <p:spPr>
          <a:xfrm>
            <a:off x="837127" y="762000"/>
            <a:ext cx="9678473" cy="5867400"/>
          </a:xfrm>
        </p:spPr>
        <p:txBody>
          <a:bodyPr>
            <a:normAutofit lnSpcReduction="10000"/>
          </a:bodyPr>
          <a:lstStyle/>
          <a:p>
            <a:pPr>
              <a:buNone/>
            </a:pPr>
            <a:r>
              <a:rPr lang="en-US" sz="2400" dirty="0">
                <a:latin typeface="Times New Roman" pitchFamily="18" charset="0"/>
                <a:cs typeface="Times New Roman" pitchFamily="18" charset="0"/>
              </a:rPr>
              <a:t>IV. Other Settlements and provisions of the Treaty:</a:t>
            </a:r>
          </a:p>
          <a:p>
            <a:pPr marL="457200" indent="-457200">
              <a:buAutoNum type="alphaUcParenR"/>
            </a:pPr>
            <a:r>
              <a:rPr lang="en-US" sz="2400" dirty="0">
                <a:latin typeface="Times New Roman" pitchFamily="18" charset="0"/>
                <a:cs typeface="Times New Roman" pitchFamily="18" charset="0"/>
              </a:rPr>
              <a:t>Self Determination in action- new nations created:</a:t>
            </a:r>
            <a:endParaRPr lang="en-US" sz="2000" dirty="0">
              <a:latin typeface="Times New Roman" pitchFamily="18" charset="0"/>
              <a:cs typeface="Times New Roman" pitchFamily="18" charset="0"/>
            </a:endParaRPr>
          </a:p>
          <a:p>
            <a:pPr marL="457200" indent="-457200">
              <a:buNone/>
            </a:pPr>
            <a:r>
              <a:rPr lang="en-US" sz="2000" dirty="0">
                <a:latin typeface="Times New Roman" pitchFamily="18" charset="0"/>
                <a:cs typeface="Times New Roman" pitchFamily="18" charset="0"/>
              </a:rPr>
              <a:t>       </a:t>
            </a:r>
            <a:r>
              <a:rPr lang="en-US" sz="2400" dirty="0">
                <a:latin typeface="Times New Roman" pitchFamily="18" charset="0"/>
                <a:cs typeface="Times New Roman" pitchFamily="18" charset="0"/>
              </a:rPr>
              <a:t>1. Poland</a:t>
            </a:r>
          </a:p>
          <a:p>
            <a:pPr marL="457200" indent="-457200">
              <a:buNone/>
            </a:pPr>
            <a:r>
              <a:rPr lang="en-US" sz="2400" dirty="0">
                <a:latin typeface="Times New Roman" pitchFamily="18" charset="0"/>
                <a:cs typeface="Times New Roman" pitchFamily="18" charset="0"/>
              </a:rPr>
              <a:t>      2. Czechoslovakia</a:t>
            </a:r>
          </a:p>
          <a:p>
            <a:pPr marL="457200" indent="-457200">
              <a:buNone/>
            </a:pPr>
            <a:r>
              <a:rPr lang="en-US" sz="2400" dirty="0">
                <a:latin typeface="Times New Roman" pitchFamily="18" charset="0"/>
                <a:cs typeface="Times New Roman" pitchFamily="18" charset="0"/>
              </a:rPr>
              <a:t>	3. Austria</a:t>
            </a:r>
          </a:p>
          <a:p>
            <a:pPr marL="457200" indent="-457200">
              <a:buNone/>
            </a:pPr>
            <a:r>
              <a:rPr lang="en-US" sz="2400" dirty="0">
                <a:latin typeface="Times New Roman" pitchFamily="18" charset="0"/>
                <a:cs typeface="Times New Roman" pitchFamily="18" charset="0"/>
              </a:rPr>
              <a:t>	4. Hungary</a:t>
            </a:r>
          </a:p>
          <a:p>
            <a:pPr marL="457200" indent="-457200">
              <a:buNone/>
            </a:pPr>
            <a:r>
              <a:rPr lang="en-US" sz="2400" dirty="0">
                <a:latin typeface="Times New Roman" pitchFamily="18" charset="0"/>
                <a:cs typeface="Times New Roman" pitchFamily="18" charset="0"/>
              </a:rPr>
              <a:t>	5. Yugoslavia</a:t>
            </a:r>
          </a:p>
          <a:p>
            <a:pPr marL="457200" indent="-457200">
              <a:buNone/>
            </a:pPr>
            <a:endParaRPr lang="en-US" sz="2400" dirty="0">
              <a:latin typeface="Times New Roman" pitchFamily="18" charset="0"/>
              <a:cs typeface="Times New Roman" pitchFamily="18" charset="0"/>
            </a:endParaRPr>
          </a:p>
          <a:p>
            <a:pPr marL="457200" indent="-457200">
              <a:buNone/>
            </a:pPr>
            <a:r>
              <a:rPr lang="en-US" sz="2400" dirty="0">
                <a:latin typeface="Times New Roman" pitchFamily="18" charset="0"/>
                <a:cs typeface="Times New Roman" pitchFamily="18" charset="0"/>
              </a:rPr>
              <a:t>B) Mandate System</a:t>
            </a:r>
          </a:p>
          <a:p>
            <a:pPr marL="457200" indent="-457200">
              <a:buNone/>
            </a:pPr>
            <a:r>
              <a:rPr lang="en-US" sz="2400" dirty="0">
                <a:latin typeface="Times New Roman" pitchFamily="18" charset="0"/>
                <a:cs typeface="Times New Roman" pitchFamily="18" charset="0"/>
              </a:rPr>
              <a:t>	~Colonial Territories gained in Imperialism are expected to end.  Interim governing responsibility to fall under the newly created League of Nations</a:t>
            </a:r>
          </a:p>
          <a:p>
            <a:pPr marL="457200" indent="-45720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2974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Autofit/>
          </a:bodyPr>
          <a:lstStyle/>
          <a:p>
            <a:pPr algn="l"/>
            <a:r>
              <a:rPr lang="en-US" sz="3200" i="1" dirty="0">
                <a:latin typeface="Times New Roman" pitchFamily="18" charset="0"/>
                <a:cs typeface="Times New Roman" pitchFamily="18" charset="0"/>
              </a:rPr>
              <a:t>Winning the Peace</a:t>
            </a:r>
          </a:p>
        </p:txBody>
      </p:sp>
      <p:sp>
        <p:nvSpPr>
          <p:cNvPr id="3" name="Content Placeholder 2"/>
          <p:cNvSpPr>
            <a:spLocks noGrp="1"/>
          </p:cNvSpPr>
          <p:nvPr>
            <p:ph idx="1"/>
          </p:nvPr>
        </p:nvSpPr>
        <p:spPr>
          <a:xfrm>
            <a:off x="476518" y="1066801"/>
            <a:ext cx="9734282" cy="5059363"/>
          </a:xfrm>
        </p:spPr>
        <p:txBody>
          <a:bodyPr>
            <a:noAutofit/>
          </a:bodyPr>
          <a:lstStyle/>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C) Wilson’s Plan for Peace</a:t>
            </a:r>
          </a:p>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	1. Wilson proposed 14 points for peace.  Designed to rebuild Europe and create a stable world.  France and England rejected all of the points except for 1- The League of Nations.</a:t>
            </a:r>
          </a:p>
          <a:p>
            <a:pPr marL="457200" indent="-457200">
              <a:buNone/>
            </a:pPr>
            <a:r>
              <a:rPr lang="en-US" sz="2400" dirty="0" smtClean="0">
                <a:latin typeface="Times New Roman" pitchFamily="18" charset="0"/>
                <a:cs typeface="Times New Roman" pitchFamily="18" charset="0"/>
              </a:rPr>
              <a:t>	2. U.S. Congress would not approve U.S. as a member of the League</a:t>
            </a:r>
          </a:p>
          <a:p>
            <a:pPr marL="457200" indent="-457200">
              <a:buNone/>
            </a:pP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Why not?</a:t>
            </a:r>
            <a:endParaRPr lang="en-US" sz="2400"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	3. Wilson predicts that the new treaty would result in another global conflict with in 20 years.  </a:t>
            </a:r>
          </a:p>
          <a:p>
            <a:pPr marL="457200" indent="-457200">
              <a:buNone/>
            </a:pP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Was he right?</a:t>
            </a:r>
          </a:p>
          <a:p>
            <a:pPr marL="457200" indent="-457200">
              <a:buNone/>
            </a:pPr>
            <a:r>
              <a:rPr lang="en-US" sz="2400" dirty="0" smtClean="0">
                <a:latin typeface="Times New Roman" pitchFamily="18" charset="0"/>
                <a:cs typeface="Times New Roman" pitchFamily="18" charset="0"/>
              </a:rPr>
              <a:t>	</a:t>
            </a:r>
          </a:p>
          <a:p>
            <a:endParaRPr lang="en-US" sz="2400" dirty="0"/>
          </a:p>
        </p:txBody>
      </p:sp>
    </p:spTree>
    <p:extLst>
      <p:ext uri="{BB962C8B-B14F-4D97-AF65-F5344CB8AC3E}">
        <p14:creationId xmlns:p14="http://schemas.microsoft.com/office/powerpoint/2010/main" val="119235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802" y="1709017"/>
            <a:ext cx="2993486" cy="639111"/>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3448293" y="2325311"/>
            <a:ext cx="4565861" cy="2805381"/>
          </a:xfrm>
        </p:spPr>
        <p:txBody>
          <a:bodyPr>
            <a:noAutofit/>
          </a:bodyPr>
          <a:lstStyle/>
          <a:p>
            <a:pPr marL="0" indent="0">
              <a:buNone/>
            </a:pPr>
            <a:r>
              <a:rPr lang="en-US" sz="2000" dirty="0" smtClean="0"/>
              <a:t>IN </a:t>
            </a:r>
            <a:r>
              <a:rPr lang="en-US" sz="2000" b="1" i="1" u="sng" dirty="0" smtClean="0"/>
              <a:t>ONE WORD</a:t>
            </a:r>
            <a:r>
              <a:rPr lang="en-US" sz="2000" dirty="0" smtClean="0"/>
              <a:t>, HOW WOULD YOU DESCRIBE WWI?</a:t>
            </a:r>
          </a:p>
          <a:p>
            <a:pPr marL="0" indent="0">
              <a:buNone/>
            </a:pPr>
            <a:endParaRPr lang="en-US" sz="2000" dirty="0"/>
          </a:p>
          <a:p>
            <a:r>
              <a:rPr lang="en-US" sz="2000" dirty="0" smtClean="0">
                <a:hlinkClick r:id="rId2"/>
              </a:rPr>
              <a:t>WWI IN ONE WORD</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664" y="2292438"/>
            <a:ext cx="1760793" cy="26401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3664" y="0"/>
            <a:ext cx="1804416" cy="22924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8659" y="4932608"/>
            <a:ext cx="2857500" cy="186229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159" y="5061357"/>
            <a:ext cx="2857500" cy="176155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061356"/>
            <a:ext cx="2981159" cy="17335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6159" y="4932608"/>
            <a:ext cx="2857500" cy="19431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298097"/>
            <a:ext cx="2937536" cy="178117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24" y="1622264"/>
            <a:ext cx="2857500" cy="1704975"/>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5794" y="-12687"/>
            <a:ext cx="3078051" cy="164366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0879" y="21196"/>
            <a:ext cx="3362785" cy="1687821"/>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24" y="-629"/>
            <a:ext cx="3032536" cy="1631605"/>
          </a:xfrm>
          <a:prstGeom prst="rect">
            <a:avLst/>
          </a:prstGeom>
        </p:spPr>
      </p:pic>
    </p:spTree>
    <p:extLst>
      <p:ext uri="{BB962C8B-B14F-4D97-AF65-F5344CB8AC3E}">
        <p14:creationId xmlns:p14="http://schemas.microsoft.com/office/powerpoint/2010/main" val="15581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Background ~ Britain </a:t>
            </a:r>
            <a:endParaRPr lang="en-US" u="sng" dirty="0"/>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Had been the “winner” in the race of imperialism- “The Sun did not set on the British Empire” that Queen Victoria had forged.</a:t>
            </a:r>
          </a:p>
          <a:p>
            <a:pPr>
              <a:buFont typeface="Arial" charset="0"/>
              <a:buChar char="•"/>
            </a:pPr>
            <a:r>
              <a:rPr lang="en-US" sz="2000" dirty="0" smtClean="0">
                <a:latin typeface="Times New Roman" pitchFamily="18" charset="0"/>
                <a:cs typeface="Times New Roman" pitchFamily="18" charset="0"/>
              </a:rPr>
              <a:t>Britain had also been the most dominant economic superpower gaining this advantage with the head start they had in the Industrial Revolution?</a:t>
            </a:r>
          </a:p>
          <a:p>
            <a:pPr>
              <a:buFont typeface="Arial" charset="0"/>
              <a:buChar char="•"/>
            </a:pPr>
            <a:r>
              <a:rPr lang="en-US" sz="2000" dirty="0" smtClean="0">
                <a:latin typeface="Times New Roman" pitchFamily="18" charset="0"/>
                <a:cs typeface="Times New Roman" pitchFamily="18" charset="0"/>
              </a:rPr>
              <a:t>Following the Death of Queen Victoria, King George V ascended to the throne.  </a:t>
            </a:r>
          </a:p>
          <a:p>
            <a:pPr>
              <a:buFont typeface="Arial" charset="0"/>
              <a:buChar char="•"/>
            </a:pPr>
            <a:r>
              <a:rPr lang="en-US" sz="2000" dirty="0" smtClean="0">
                <a:latin typeface="Times New Roman" pitchFamily="18" charset="0"/>
                <a:cs typeface="Times New Roman" pitchFamily="18" charset="0"/>
              </a:rPr>
              <a:t>King George was first cousins with King Wilhelm II of Germany and Czar Nicholas II of Russia (but Willie and Nicky were second cousins, while Willie and Nicky’s wife Alexandra were first cousins)</a:t>
            </a:r>
          </a:p>
          <a:p>
            <a:pPr>
              <a:buFont typeface="Arial" charset="0"/>
              <a:buChar char="•"/>
            </a:pPr>
            <a:r>
              <a:rPr lang="en-US" sz="2000" dirty="0" smtClean="0">
                <a:latin typeface="Times New Roman" pitchFamily="18" charset="0"/>
                <a:cs typeface="Times New Roman" pitchFamily="18" charset="0"/>
              </a:rPr>
              <a:t>The Prime Minister at the time war broke out was Herbert Henry Asquith (until 1916 where he is replaced by David Lloyd George).</a:t>
            </a:r>
          </a:p>
          <a:p>
            <a:pPr>
              <a:buFont typeface="Arial" charset="0"/>
              <a:buChar char="•"/>
            </a:pPr>
            <a:r>
              <a:rPr lang="en-US" sz="2000" dirty="0" smtClean="0">
                <a:latin typeface="Times New Roman" pitchFamily="18" charset="0"/>
                <a:cs typeface="Times New Roman" pitchFamily="18" charset="0"/>
              </a:rPr>
              <a:t>Britain was allied with France and Russia via the “Triple Entente”</a:t>
            </a:r>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838200"/>
          </a:xfrm>
        </p:spPr>
        <p:txBody>
          <a:bodyPr>
            <a:normAutofit/>
          </a:bodyPr>
          <a:lstStyle/>
          <a:p>
            <a:r>
              <a:rPr lang="en-US" sz="4800" i="1" dirty="0" smtClean="0">
                <a:solidFill>
                  <a:schemeClr val="accent2">
                    <a:lumMod val="50000"/>
                  </a:schemeClr>
                </a:solidFill>
                <a:latin typeface="Times New Roman" pitchFamily="18" charset="0"/>
                <a:cs typeface="Times New Roman" pitchFamily="18" charset="0"/>
              </a:rPr>
              <a:t>Crazy Cousins</a:t>
            </a:r>
            <a:endParaRPr lang="en-US" sz="4800" i="1" dirty="0">
              <a:solidFill>
                <a:schemeClr val="accent2">
                  <a:lumMod val="50000"/>
                </a:schemeClr>
              </a:solidFill>
              <a:latin typeface="Times New Roman" pitchFamily="18" charset="0"/>
              <a:cs typeface="Times New Roman" pitchFamily="18" charset="0"/>
            </a:endParaRPr>
          </a:p>
        </p:txBody>
      </p:sp>
      <p:pic>
        <p:nvPicPr>
          <p:cNvPr id="4" name="Content Placeholder 3" descr="kaiser_wilhelm_II.jpg"/>
          <p:cNvPicPr>
            <a:picLocks noGrp="1" noChangeAspect="1"/>
          </p:cNvPicPr>
          <p:nvPr>
            <p:ph idx="1"/>
          </p:nvPr>
        </p:nvPicPr>
        <p:blipFill>
          <a:blip r:embed="rId2" cstate="print"/>
          <a:stretch>
            <a:fillRect/>
          </a:stretch>
        </p:blipFill>
        <p:spPr>
          <a:xfrm>
            <a:off x="0" y="1508273"/>
            <a:ext cx="4013200" cy="3810000"/>
          </a:xfrm>
        </p:spPr>
      </p:pic>
      <p:pic>
        <p:nvPicPr>
          <p:cNvPr id="6" name="Picture 5" descr="Nickolas2.jpg"/>
          <p:cNvPicPr>
            <a:picLocks noChangeAspect="1"/>
          </p:cNvPicPr>
          <p:nvPr/>
        </p:nvPicPr>
        <p:blipFill>
          <a:blip r:embed="rId3" cstate="print"/>
          <a:stretch>
            <a:fillRect/>
          </a:stretch>
        </p:blipFill>
        <p:spPr>
          <a:xfrm>
            <a:off x="3897687" y="2926080"/>
            <a:ext cx="3975956" cy="3931920"/>
          </a:xfrm>
          <a:prstGeom prst="rect">
            <a:avLst/>
          </a:prstGeom>
        </p:spPr>
      </p:pic>
      <p:pic>
        <p:nvPicPr>
          <p:cNvPr id="7" name="Picture 6" descr="1912-KingGeorgeV-Portrait-500.jpg"/>
          <p:cNvPicPr>
            <a:picLocks noChangeAspect="1"/>
          </p:cNvPicPr>
          <p:nvPr/>
        </p:nvPicPr>
        <p:blipFill>
          <a:blip r:embed="rId4" cstate="print"/>
          <a:stretch>
            <a:fillRect/>
          </a:stretch>
        </p:blipFill>
        <p:spPr>
          <a:xfrm>
            <a:off x="7527457" y="1432682"/>
            <a:ext cx="3739348" cy="3931920"/>
          </a:xfrm>
          <a:prstGeom prst="rect">
            <a:avLst/>
          </a:prstGeom>
        </p:spPr>
      </p:pic>
      <p:sp>
        <p:nvSpPr>
          <p:cNvPr id="8" name="TextBox 7"/>
          <p:cNvSpPr txBox="1"/>
          <p:nvPr/>
        </p:nvSpPr>
        <p:spPr>
          <a:xfrm>
            <a:off x="-1" y="5487912"/>
            <a:ext cx="3840357" cy="369332"/>
          </a:xfrm>
          <a:prstGeom prst="rect">
            <a:avLst/>
          </a:prstGeom>
          <a:noFill/>
        </p:spPr>
        <p:txBody>
          <a:bodyPr wrap="square" rtlCol="0">
            <a:spAutoFit/>
          </a:bodyPr>
          <a:lstStyle/>
          <a:p>
            <a:r>
              <a:rPr lang="en-US" b="1" dirty="0" smtClean="0"/>
              <a:t>Keiser Wilhelm II of Germany</a:t>
            </a:r>
            <a:endParaRPr lang="en-US" b="1" dirty="0"/>
          </a:p>
        </p:txBody>
      </p:sp>
      <p:sp>
        <p:nvSpPr>
          <p:cNvPr id="9" name="TextBox 8"/>
          <p:cNvSpPr txBox="1"/>
          <p:nvPr/>
        </p:nvSpPr>
        <p:spPr>
          <a:xfrm>
            <a:off x="3962517" y="2480605"/>
            <a:ext cx="3840357" cy="369332"/>
          </a:xfrm>
          <a:prstGeom prst="rect">
            <a:avLst/>
          </a:prstGeom>
          <a:noFill/>
        </p:spPr>
        <p:txBody>
          <a:bodyPr wrap="square" rtlCol="0">
            <a:spAutoFit/>
          </a:bodyPr>
          <a:lstStyle/>
          <a:p>
            <a:r>
              <a:rPr lang="en-US" b="1" dirty="0" smtClean="0"/>
              <a:t>Tsar Nicholas II of Russia</a:t>
            </a:r>
            <a:endParaRPr lang="en-US" b="1" dirty="0"/>
          </a:p>
        </p:txBody>
      </p:sp>
      <p:sp>
        <p:nvSpPr>
          <p:cNvPr id="10" name="TextBox 9"/>
          <p:cNvSpPr txBox="1"/>
          <p:nvPr/>
        </p:nvSpPr>
        <p:spPr>
          <a:xfrm>
            <a:off x="7879676" y="5444993"/>
            <a:ext cx="3840357" cy="369332"/>
          </a:xfrm>
          <a:prstGeom prst="rect">
            <a:avLst/>
          </a:prstGeom>
          <a:noFill/>
        </p:spPr>
        <p:txBody>
          <a:bodyPr wrap="square" rtlCol="0">
            <a:spAutoFit/>
          </a:bodyPr>
          <a:lstStyle/>
          <a:p>
            <a:r>
              <a:rPr lang="en-US" b="1" dirty="0" smtClean="0"/>
              <a:t>King George V of England</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944</TotalTime>
  <Words>1892</Words>
  <Application>Microsoft Office PowerPoint</Application>
  <PresentationFormat>Widescreen</PresentationFormat>
  <Paragraphs>408</Paragraphs>
  <Slides>72</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Andy</vt:lpstr>
      <vt:lpstr>Arial</vt:lpstr>
      <vt:lpstr>Century Schoolbook</vt:lpstr>
      <vt:lpstr>Felix Titling</vt:lpstr>
      <vt:lpstr>Matisse ITC</vt:lpstr>
      <vt:lpstr>Times New Roman</vt:lpstr>
      <vt:lpstr>Trajan Pro</vt:lpstr>
      <vt:lpstr>Wingdings 2</vt:lpstr>
      <vt:lpstr>View</vt:lpstr>
      <vt:lpstr>World War I</vt:lpstr>
      <vt:lpstr>Unit 4 Enduring Understandings</vt:lpstr>
      <vt:lpstr>Unit 4 Essential Questions</vt:lpstr>
      <vt:lpstr>What was World War I?</vt:lpstr>
      <vt:lpstr>Background</vt:lpstr>
      <vt:lpstr>Background</vt:lpstr>
      <vt:lpstr>Background ~ Germany </vt:lpstr>
      <vt:lpstr>Background ~ Britain </vt:lpstr>
      <vt:lpstr>Crazy Cousins</vt:lpstr>
      <vt:lpstr>Queen Victoria’s Family Tree</vt:lpstr>
      <vt:lpstr>Background ~ Russia</vt:lpstr>
      <vt:lpstr>Background ~ The Balkans</vt:lpstr>
      <vt:lpstr>Bosnia and the Balkans</vt:lpstr>
      <vt:lpstr>Setting the Stage to War</vt:lpstr>
      <vt:lpstr>Setting the Stage, continued…</vt:lpstr>
      <vt:lpstr>Setting the Stage, continued…</vt:lpstr>
      <vt:lpstr>Shot Rings Throughout Europe</vt:lpstr>
      <vt:lpstr>Shot Rings Throughout Europe</vt:lpstr>
      <vt:lpstr>Shot Rings Throughout Europe</vt:lpstr>
      <vt:lpstr>Guns of August</vt:lpstr>
      <vt:lpstr>German Strategy on the Western Front</vt:lpstr>
      <vt:lpstr>The Schlieffen Plan</vt:lpstr>
      <vt:lpstr>New Kind of War</vt:lpstr>
      <vt:lpstr>New Kind of War</vt:lpstr>
      <vt:lpstr>New Kind of War</vt:lpstr>
      <vt:lpstr>New Kind of War</vt:lpstr>
      <vt:lpstr>WWI </vt:lpstr>
      <vt:lpstr>Major Battles of WWI</vt:lpstr>
      <vt:lpstr>WWI</vt:lpstr>
      <vt:lpstr>Trenches-   From Switzerland to the N. Sea</vt:lpstr>
      <vt:lpstr>WHAT IS THIS?</vt:lpstr>
      <vt:lpstr>THE STALEMATE OF TRENCH WARFARE</vt:lpstr>
      <vt:lpstr>TRENCH WARFARE (The Constant Dangers)</vt:lpstr>
      <vt:lpstr>PowerPoint Presentation</vt:lpstr>
      <vt:lpstr>Trench foot</vt:lpstr>
      <vt:lpstr>PowerPoint Presentation</vt:lpstr>
      <vt:lpstr>PowerPoint Presentation</vt:lpstr>
      <vt:lpstr>PowerPoint Presentation</vt:lpstr>
      <vt:lpstr>Inching Forward</vt:lpstr>
      <vt:lpstr>TUNNELING</vt:lpstr>
      <vt:lpstr>PowerPoint Presentation</vt:lpstr>
      <vt:lpstr>GAS</vt:lpstr>
      <vt:lpstr>Gas Attack! </vt:lpstr>
      <vt:lpstr>Spooky!</vt:lpstr>
      <vt:lpstr>GAS MASKS ARE NICE…</vt:lpstr>
      <vt:lpstr>…BUT ONLY FOR YOUR FACE!!!</vt:lpstr>
      <vt:lpstr>TOO SLOW GETTING HIS MASK ON</vt:lpstr>
      <vt:lpstr>PowerPoint Presentation</vt:lpstr>
      <vt:lpstr>PowerPoint Presentation</vt:lpstr>
      <vt:lpstr>“SHELL – SHOCK”</vt:lpstr>
      <vt:lpstr>“GOING OVER THE TOP”</vt:lpstr>
      <vt:lpstr>PowerPoint Presentation</vt:lpstr>
      <vt:lpstr>“HORRIBLE RESULTS”</vt:lpstr>
      <vt:lpstr>MERCILESS SLAUGHTER</vt:lpstr>
      <vt:lpstr>THE FINEST YOUNG MEN IN THE WORLD…</vt:lpstr>
      <vt:lpstr>War Footage…..</vt:lpstr>
      <vt:lpstr>Winning the War</vt:lpstr>
      <vt:lpstr>PROPAGANDA</vt:lpstr>
      <vt:lpstr>WHY GO TO WAR?</vt:lpstr>
      <vt:lpstr>WWI Propaganda</vt:lpstr>
      <vt:lpstr>Winning the War</vt:lpstr>
      <vt:lpstr>Winning the War</vt:lpstr>
      <vt:lpstr>Winning the War</vt:lpstr>
      <vt:lpstr>Winning the War</vt:lpstr>
      <vt:lpstr>Winning the War</vt:lpstr>
      <vt:lpstr>Making the Peace</vt:lpstr>
      <vt:lpstr>Making the Peace</vt:lpstr>
      <vt:lpstr>Making the Peace</vt:lpstr>
      <vt:lpstr>Making the Peace</vt:lpstr>
      <vt:lpstr>Making the Peace</vt:lpstr>
      <vt:lpstr>Winning the Peace</vt:lpstr>
      <vt:lpstr>Conclusion</vt:lpstr>
    </vt:vector>
  </TitlesOfParts>
  <Company>CENTRAL BUCKS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BROWN, MICHAEL F</dc:creator>
  <cp:lastModifiedBy>BROWN, MICHAEL F</cp:lastModifiedBy>
  <cp:revision>31</cp:revision>
  <dcterms:created xsi:type="dcterms:W3CDTF">2015-11-30T03:49:34Z</dcterms:created>
  <dcterms:modified xsi:type="dcterms:W3CDTF">2015-12-02T19:34:37Z</dcterms:modified>
</cp:coreProperties>
</file>